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8288000" cy="10287000"/>
  <p:notesSz cx="6858000" cy="9144000"/>
  <p:embeddedFontLst>
    <p:embeddedFont>
      <p:font typeface="Libre Franklin Bold" panose="020B0604020202020204" charset="0"/>
      <p:regular r:id="rId20"/>
    </p:embeddedFont>
    <p:embeddedFont>
      <p:font typeface="Libre Franklin Heavy" panose="020B0604020202020204" charset="0"/>
      <p:regular r:id="rId21"/>
    </p:embeddedFont>
    <p:embeddedFont>
      <p:font typeface="Libre Franklin Medium" pitchFamily="2" charset="0"/>
      <p:regular r:id="rId22"/>
    </p:embeddedFont>
    <p:embeddedFont>
      <p:font typeface="Libre Franklin Semi-Bold" panose="020B0604020202020204" charset="0"/>
      <p:regular r:id="rId23"/>
    </p:embeddedFont>
    <p:embeddedFont>
      <p:font typeface="Playfair Display" panose="00000500000000000000" pitchFamily="2" charset="0"/>
      <p:regular r:id="rId24"/>
    </p:embeddedFont>
    <p:embeddedFont>
      <p:font typeface="Playfair Display Bold" panose="00000800000000000000" charset="0"/>
      <p:regular r:id="rId25"/>
    </p:embeddedFont>
    <p:embeddedFont>
      <p:font typeface="Playfair Display Heavy" panose="020B0604020202020204" charset="0"/>
      <p:regular r:id="rId26"/>
    </p:embeddedFont>
    <p:embeddedFont>
      <p:font typeface="Playfair Display Medium" panose="020B0604020202020204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33" d="100"/>
          <a:sy n="33" d="100"/>
        </p:scale>
        <p:origin x="1954" y="6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jpg>
</file>

<file path=ppt/media/image18.pn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8795253" y="259105"/>
            <a:ext cx="19058409" cy="10253972"/>
          </a:xfrm>
          <a:custGeom>
            <a:avLst/>
            <a:gdLst/>
            <a:ahLst/>
            <a:cxnLst/>
            <a:rect l="l" t="t" r="r" b="b"/>
            <a:pathLst>
              <a:path w="19058409" h="10253972">
                <a:moveTo>
                  <a:pt x="19058409" y="0"/>
                </a:moveTo>
                <a:lnTo>
                  <a:pt x="0" y="0"/>
                </a:lnTo>
                <a:lnTo>
                  <a:pt x="0" y="10253972"/>
                </a:lnTo>
                <a:lnTo>
                  <a:pt x="19058409" y="10253972"/>
                </a:lnTo>
                <a:lnTo>
                  <a:pt x="19058409" y="0"/>
                </a:lnTo>
                <a:close/>
              </a:path>
            </a:pathLst>
          </a:custGeom>
          <a:blipFill>
            <a:blip r:embed="rId2"/>
            <a:stretch>
              <a:fillRect b="-34518"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8605991" y="-67003"/>
            <a:ext cx="9492747" cy="10906189"/>
          </a:xfrm>
          <a:custGeom>
            <a:avLst/>
            <a:gdLst/>
            <a:ahLst/>
            <a:cxnLst/>
            <a:rect l="l" t="t" r="r" b="b"/>
            <a:pathLst>
              <a:path w="9492747" h="10906189">
                <a:moveTo>
                  <a:pt x="9492746" y="0"/>
                </a:moveTo>
                <a:lnTo>
                  <a:pt x="0" y="0"/>
                </a:lnTo>
                <a:lnTo>
                  <a:pt x="0" y="10906189"/>
                </a:lnTo>
                <a:lnTo>
                  <a:pt x="9492746" y="10906189"/>
                </a:lnTo>
                <a:lnTo>
                  <a:pt x="949274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4938227" y="-4733913"/>
            <a:ext cx="17468991" cy="10983628"/>
          </a:xfrm>
          <a:custGeom>
            <a:avLst/>
            <a:gdLst/>
            <a:ahLst/>
            <a:cxnLst/>
            <a:rect l="l" t="t" r="r" b="b"/>
            <a:pathLst>
              <a:path w="17468991" h="10983628">
                <a:moveTo>
                  <a:pt x="0" y="0"/>
                </a:moveTo>
                <a:lnTo>
                  <a:pt x="17468991" y="0"/>
                </a:lnTo>
                <a:lnTo>
                  <a:pt x="17468991" y="10983628"/>
                </a:lnTo>
                <a:lnTo>
                  <a:pt x="0" y="1098362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AutoShape 5"/>
          <p:cNvSpPr/>
          <p:nvPr/>
        </p:nvSpPr>
        <p:spPr>
          <a:xfrm>
            <a:off x="1272419" y="9023350"/>
            <a:ext cx="4795675" cy="0"/>
          </a:xfrm>
          <a:prstGeom prst="line">
            <a:avLst/>
          </a:prstGeom>
          <a:ln w="76200" cap="flat">
            <a:solidFill>
              <a:srgbClr val="FFFEF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-4548272" y="566086"/>
            <a:ext cx="5356417" cy="5307722"/>
          </a:xfrm>
          <a:custGeom>
            <a:avLst/>
            <a:gdLst/>
            <a:ahLst/>
            <a:cxnLst/>
            <a:rect l="l" t="t" r="r" b="b"/>
            <a:pathLst>
              <a:path w="5356417" h="5307722">
                <a:moveTo>
                  <a:pt x="0" y="0"/>
                </a:moveTo>
                <a:lnTo>
                  <a:pt x="5356416" y="0"/>
                </a:lnTo>
                <a:lnTo>
                  <a:pt x="5356416" y="5307722"/>
                </a:lnTo>
                <a:lnTo>
                  <a:pt x="0" y="530772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284453" y="4730519"/>
            <a:ext cx="10927649" cy="27069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20"/>
              </a:lnSpc>
            </a:pPr>
            <a:r>
              <a:rPr lang="en-US" sz="7800" b="1">
                <a:solidFill>
                  <a:srgbClr val="FFFEFE"/>
                </a:solidFill>
                <a:latin typeface="Libre Franklin Heavy"/>
                <a:ea typeface="Libre Franklin Heavy"/>
                <a:cs typeface="Libre Franklin Heavy"/>
                <a:sym typeface="Libre Franklin Heavy"/>
              </a:rPr>
              <a:t>in Combat Zones using Kalman filtering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72419" y="1795020"/>
            <a:ext cx="13629985" cy="2706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21"/>
              </a:lnSpc>
            </a:pPr>
            <a:r>
              <a:rPr lang="en-US" sz="7801" b="1">
                <a:solidFill>
                  <a:srgbClr val="000000"/>
                </a:solidFill>
                <a:latin typeface="Libre Franklin Heavy"/>
                <a:ea typeface="Libre Franklin Heavy"/>
                <a:cs typeface="Libre Franklin Heavy"/>
                <a:sym typeface="Libre Franklin Heavy"/>
              </a:rPr>
              <a:t>Object Detection and Person Tracking</a:t>
            </a:r>
            <a:r>
              <a:rPr lang="en-US" sz="7801" b="1">
                <a:solidFill>
                  <a:srgbClr val="CDFE88"/>
                </a:solidFill>
                <a:latin typeface="Libre Franklin Heavy"/>
                <a:ea typeface="Libre Franklin Heavy"/>
                <a:cs typeface="Libre Franklin Heavy"/>
                <a:sym typeface="Libre Franklin Heavy"/>
              </a:rPr>
              <a:t>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374997" y="8664576"/>
            <a:ext cx="1697355" cy="5143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1">
                <a:solidFill>
                  <a:srgbClr val="FFFEFE"/>
                </a:solidFill>
                <a:latin typeface="Playfair Display Heavy"/>
                <a:ea typeface="Playfair Display Heavy"/>
                <a:cs typeface="Playfair Display Heavy"/>
                <a:sym typeface="Playfair Display Heavy"/>
              </a:rPr>
              <a:t>FEB 2025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284453" y="1028700"/>
            <a:ext cx="2624622" cy="565523"/>
            <a:chOff x="0" y="0"/>
            <a:chExt cx="3499496" cy="75403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54975" cy="754031"/>
            </a:xfrm>
            <a:custGeom>
              <a:avLst/>
              <a:gdLst/>
              <a:ahLst/>
              <a:cxnLst/>
              <a:rect l="l" t="t" r="r" b="b"/>
              <a:pathLst>
                <a:path w="754975" h="754031">
                  <a:moveTo>
                    <a:pt x="0" y="0"/>
                  </a:moveTo>
                  <a:lnTo>
                    <a:pt x="754975" y="0"/>
                  </a:lnTo>
                  <a:lnTo>
                    <a:pt x="754975" y="754031"/>
                  </a:lnTo>
                  <a:lnTo>
                    <a:pt x="0" y="7540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/>
              </a:stretch>
            </a:blipFill>
          </p:spPr>
        </p:sp>
        <p:sp>
          <p:nvSpPr>
            <p:cNvPr id="12" name="TextBox 12"/>
            <p:cNvSpPr txBox="1"/>
            <p:nvPr/>
          </p:nvSpPr>
          <p:spPr>
            <a:xfrm>
              <a:off x="844601" y="137832"/>
              <a:ext cx="2654895" cy="4842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79"/>
                </a:lnSpc>
              </a:pPr>
              <a:r>
                <a:rPr lang="en-US" sz="2199" b="1">
                  <a:solidFill>
                    <a:srgbClr val="121111"/>
                  </a:solidFill>
                  <a:latin typeface="Playfair Display Bold"/>
                  <a:ea typeface="Playfair Display Bold"/>
                  <a:cs typeface="Playfair Display Bold"/>
                  <a:sym typeface="Playfair Display Bold"/>
                </a:rPr>
                <a:t>FIRST REVIEW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91294" y="1151230"/>
            <a:ext cx="10034145" cy="114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 b="1">
                <a:solidFill>
                  <a:srgbClr val="FFFEFE"/>
                </a:solidFill>
                <a:latin typeface="Libre Franklin Bold"/>
                <a:ea typeface="Libre Franklin Bold"/>
                <a:cs typeface="Libre Franklin Bold"/>
                <a:sym typeface="Libre Franklin Bold"/>
              </a:rPr>
              <a:t>Metrics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316600" y="2604941"/>
            <a:ext cx="12961512" cy="5595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Evaluations Conducted on a custom dataset. Metrics indude tracking reliablity, response time, and stability of tracking under dynamic conditions.</a:t>
            </a:r>
          </a:p>
          <a:p>
            <a:pPr algn="l">
              <a:lnSpc>
                <a:spcPts val="4480"/>
              </a:lnSpc>
            </a:pPr>
            <a:endParaRPr lang="en-US" sz="3200">
              <a:solidFill>
                <a:srgbClr val="FFFEF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Experimental evaluation involved measured objects (height and width) under varying conditions, with detailed accuracy Comparisons across multiple trials</a:t>
            </a:r>
          </a:p>
          <a:p>
            <a:pPr algn="l">
              <a:lnSpc>
                <a:spcPts val="4480"/>
              </a:lnSpc>
            </a:pPr>
            <a:endParaRPr lang="en-US" sz="3200">
              <a:solidFill>
                <a:srgbClr val="FFFEF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690881" lvl="1" indent="-345440" algn="l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Testing revealed different performance levels across YOLO versions</a:t>
            </a:r>
          </a:p>
        </p:txBody>
      </p:sp>
      <p:sp>
        <p:nvSpPr>
          <p:cNvPr id="4" name="Freeform 4"/>
          <p:cNvSpPr/>
          <p:nvPr/>
        </p:nvSpPr>
        <p:spPr>
          <a:xfrm>
            <a:off x="-9977409" y="783369"/>
            <a:ext cx="11368703" cy="13061469"/>
          </a:xfrm>
          <a:custGeom>
            <a:avLst/>
            <a:gdLst/>
            <a:ahLst/>
            <a:cxnLst/>
            <a:rect l="l" t="t" r="r" b="b"/>
            <a:pathLst>
              <a:path w="11368703" h="13061469">
                <a:moveTo>
                  <a:pt x="0" y="0"/>
                </a:moveTo>
                <a:lnTo>
                  <a:pt x="11368703" y="0"/>
                </a:lnTo>
                <a:lnTo>
                  <a:pt x="11368703" y="13061470"/>
                </a:lnTo>
                <a:lnTo>
                  <a:pt x="0" y="130614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5400000" flipH="1">
            <a:off x="5748908" y="-6951219"/>
            <a:ext cx="19058409" cy="10253972"/>
          </a:xfrm>
          <a:custGeom>
            <a:avLst/>
            <a:gdLst/>
            <a:ahLst/>
            <a:cxnLst/>
            <a:rect l="l" t="t" r="r" b="b"/>
            <a:pathLst>
              <a:path w="19058409" h="10253972">
                <a:moveTo>
                  <a:pt x="19058409" y="0"/>
                </a:moveTo>
                <a:lnTo>
                  <a:pt x="0" y="0"/>
                </a:lnTo>
                <a:lnTo>
                  <a:pt x="0" y="10253972"/>
                </a:lnTo>
                <a:lnTo>
                  <a:pt x="19058409" y="10253972"/>
                </a:lnTo>
                <a:lnTo>
                  <a:pt x="19058409" y="0"/>
                </a:lnTo>
                <a:close/>
              </a:path>
            </a:pathLst>
          </a:custGeom>
          <a:blipFill>
            <a:blip r:embed="rId4"/>
            <a:stretch>
              <a:fillRect b="-3451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278113" y="783369"/>
            <a:ext cx="5356417" cy="5307722"/>
          </a:xfrm>
          <a:custGeom>
            <a:avLst/>
            <a:gdLst/>
            <a:ahLst/>
            <a:cxnLst/>
            <a:rect l="l" t="t" r="r" b="b"/>
            <a:pathLst>
              <a:path w="5356417" h="5307722">
                <a:moveTo>
                  <a:pt x="0" y="0"/>
                </a:moveTo>
                <a:lnTo>
                  <a:pt x="5356417" y="0"/>
                </a:lnTo>
                <a:lnTo>
                  <a:pt x="5356417" y="5307722"/>
                </a:lnTo>
                <a:lnTo>
                  <a:pt x="0" y="53077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91294" y="1151230"/>
            <a:ext cx="10034145" cy="114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 b="1">
                <a:solidFill>
                  <a:srgbClr val="FFFEFE"/>
                </a:solidFill>
                <a:latin typeface="Libre Franklin Bold"/>
                <a:ea typeface="Libre Franklin Bold"/>
                <a:cs typeface="Libre Franklin Bold"/>
                <a:sym typeface="Libre Franklin Bold"/>
              </a:rPr>
              <a:t>Limitations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316600" y="2604941"/>
            <a:ext cx="12961512" cy="5848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ED78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Occlusion Issues</a:t>
            </a: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– Objects may be temporarily blocked by obstacles, reducing tracking accuracy.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ED78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Lighting and Weather Conditions</a:t>
            </a: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– Low visibility due to fog, rain, or night-time conditions affects detection performance.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ED78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Computational Complexity</a:t>
            </a: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– Real-time tracking requires high processing power, making deployment on edge devices challenging.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ED78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Similar Object Appearance</a:t>
            </a: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– Soldiers, vehicles, or equipment with similar features can cause identity switching errors.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ED78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Sensor and Data Limitations</a:t>
            </a: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– Limited availability of high-quality annotated datasets for combat-specific environments.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FFFEF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-9977409" y="783369"/>
            <a:ext cx="11368703" cy="13061469"/>
          </a:xfrm>
          <a:custGeom>
            <a:avLst/>
            <a:gdLst/>
            <a:ahLst/>
            <a:cxnLst/>
            <a:rect l="l" t="t" r="r" b="b"/>
            <a:pathLst>
              <a:path w="11368703" h="13061469">
                <a:moveTo>
                  <a:pt x="0" y="0"/>
                </a:moveTo>
                <a:lnTo>
                  <a:pt x="11368703" y="0"/>
                </a:lnTo>
                <a:lnTo>
                  <a:pt x="11368703" y="13061470"/>
                </a:lnTo>
                <a:lnTo>
                  <a:pt x="0" y="130614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5400000" flipH="1">
            <a:off x="6168339" y="-6929144"/>
            <a:ext cx="19058409" cy="10253972"/>
          </a:xfrm>
          <a:custGeom>
            <a:avLst/>
            <a:gdLst/>
            <a:ahLst/>
            <a:cxnLst/>
            <a:rect l="l" t="t" r="r" b="b"/>
            <a:pathLst>
              <a:path w="19058409" h="10253972">
                <a:moveTo>
                  <a:pt x="19058409" y="0"/>
                </a:moveTo>
                <a:lnTo>
                  <a:pt x="0" y="0"/>
                </a:lnTo>
                <a:lnTo>
                  <a:pt x="0" y="10253972"/>
                </a:lnTo>
                <a:lnTo>
                  <a:pt x="19058409" y="10253972"/>
                </a:lnTo>
                <a:lnTo>
                  <a:pt x="19058409" y="0"/>
                </a:lnTo>
                <a:close/>
              </a:path>
            </a:pathLst>
          </a:custGeom>
          <a:blipFill>
            <a:blip r:embed="rId4"/>
            <a:stretch>
              <a:fillRect b="-3451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278113" y="783369"/>
            <a:ext cx="5356417" cy="5307722"/>
          </a:xfrm>
          <a:custGeom>
            <a:avLst/>
            <a:gdLst/>
            <a:ahLst/>
            <a:cxnLst/>
            <a:rect l="l" t="t" r="r" b="b"/>
            <a:pathLst>
              <a:path w="5356417" h="5307722">
                <a:moveTo>
                  <a:pt x="0" y="0"/>
                </a:moveTo>
                <a:lnTo>
                  <a:pt x="5356417" y="0"/>
                </a:lnTo>
                <a:lnTo>
                  <a:pt x="5356417" y="5307722"/>
                </a:lnTo>
                <a:lnTo>
                  <a:pt x="0" y="53077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333791" y="0"/>
            <a:ext cx="5851018" cy="4234674"/>
          </a:xfrm>
          <a:custGeom>
            <a:avLst/>
            <a:gdLst/>
            <a:ahLst/>
            <a:cxnLst/>
            <a:rect l="l" t="t" r="r" b="b"/>
            <a:pathLst>
              <a:path w="5851018" h="4234674">
                <a:moveTo>
                  <a:pt x="0" y="0"/>
                </a:moveTo>
                <a:lnTo>
                  <a:pt x="5851018" y="0"/>
                </a:lnTo>
                <a:lnTo>
                  <a:pt x="5851018" y="4234674"/>
                </a:lnTo>
                <a:lnTo>
                  <a:pt x="0" y="42346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Freeform 3"/>
          <p:cNvSpPr/>
          <p:nvPr/>
        </p:nvSpPr>
        <p:spPr>
          <a:xfrm>
            <a:off x="-708084" y="6365406"/>
            <a:ext cx="4925009" cy="4820353"/>
          </a:xfrm>
          <a:custGeom>
            <a:avLst/>
            <a:gdLst/>
            <a:ahLst/>
            <a:cxnLst/>
            <a:rect l="l" t="t" r="r" b="b"/>
            <a:pathLst>
              <a:path w="4925009" h="4820353">
                <a:moveTo>
                  <a:pt x="0" y="0"/>
                </a:moveTo>
                <a:lnTo>
                  <a:pt x="4925009" y="0"/>
                </a:lnTo>
                <a:lnTo>
                  <a:pt x="4925009" y="4820353"/>
                </a:lnTo>
                <a:lnTo>
                  <a:pt x="0" y="48203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/>
          <p:cNvSpPr/>
          <p:nvPr/>
        </p:nvSpPr>
        <p:spPr>
          <a:xfrm>
            <a:off x="1754420" y="-267107"/>
            <a:ext cx="4656108" cy="6302684"/>
          </a:xfrm>
          <a:custGeom>
            <a:avLst/>
            <a:gdLst/>
            <a:ahLst/>
            <a:cxnLst/>
            <a:rect l="l" t="t" r="r" b="b"/>
            <a:pathLst>
              <a:path w="4656108" h="6302684">
                <a:moveTo>
                  <a:pt x="0" y="0"/>
                </a:moveTo>
                <a:lnTo>
                  <a:pt x="4656108" y="0"/>
                </a:lnTo>
                <a:lnTo>
                  <a:pt x="4656108" y="6302684"/>
                </a:lnTo>
                <a:lnTo>
                  <a:pt x="0" y="63026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TextBox 5"/>
          <p:cNvSpPr txBox="1"/>
          <p:nvPr/>
        </p:nvSpPr>
        <p:spPr>
          <a:xfrm>
            <a:off x="6866141" y="1187450"/>
            <a:ext cx="9629669" cy="1285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500"/>
              </a:lnSpc>
              <a:spcBef>
                <a:spcPct val="0"/>
              </a:spcBef>
            </a:pPr>
            <a:r>
              <a:rPr lang="en-US" sz="7500" b="1">
                <a:solidFill>
                  <a:srgbClr val="FFFEFE"/>
                </a:solidFill>
                <a:latin typeface="Libre Franklin Bold"/>
                <a:ea typeface="Libre Franklin Bold"/>
                <a:cs typeface="Libre Franklin Bold"/>
                <a:sym typeface="Libre Franklin Bold"/>
              </a:rPr>
              <a:t>Kalman Filtering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544979" y="2624366"/>
            <a:ext cx="10271994" cy="8291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9"/>
              </a:lnSpc>
            </a:pPr>
            <a:r>
              <a:rPr lang="en-US" sz="2899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Kalman filtering is an algorithm that estimates the state of a dynamic system from noisy measurements. It is widely used in control systems, robotics, signal processing, and finance</a:t>
            </a:r>
          </a:p>
          <a:p>
            <a:pPr algn="l">
              <a:lnSpc>
                <a:spcPts val="1916"/>
              </a:lnSpc>
            </a:pPr>
            <a:endParaRPr lang="en-US" sz="2899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algn="l">
              <a:lnSpc>
                <a:spcPts val="4899"/>
              </a:lnSpc>
            </a:pPr>
            <a:r>
              <a:rPr lang="en-US" sz="3499">
                <a:solidFill>
                  <a:srgbClr val="FEF26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Mathematical Formulation:</a:t>
            </a: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State Equation (predicts next state): </a:t>
            </a: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      xₖ = A xₖ₋₁ + B uₖ + wₖ  </a:t>
            </a:r>
          </a:p>
          <a:p>
            <a:pPr algn="l">
              <a:lnSpc>
                <a:spcPts val="1619"/>
              </a:lnSpc>
            </a:pPr>
            <a:endParaRPr lang="en-US" sz="2699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Measurement Equation (updates based on observations): </a:t>
            </a: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       zₖ = H xₖ + vₖ  </a:t>
            </a: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FEF26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Applications:</a:t>
            </a:r>
          </a:p>
          <a:p>
            <a:pPr marL="582928" lvl="1" indent="-291464" algn="l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Tracking (e.g., object tracking in video, radar tracking)</a:t>
            </a:r>
          </a:p>
          <a:p>
            <a:pPr marL="582928" lvl="1" indent="-291464" algn="l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Robotics (e.g., localization, SLAM)</a:t>
            </a:r>
          </a:p>
          <a:p>
            <a:pPr marL="582928" lvl="1" indent="-291464" algn="l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Finance (e.g., stock price prediction)</a:t>
            </a:r>
          </a:p>
          <a:p>
            <a:pPr marL="582928" lvl="1" indent="-291464" algn="l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Signal Processing (e.g., noise reduction)</a:t>
            </a:r>
          </a:p>
          <a:p>
            <a:pPr algn="l">
              <a:lnSpc>
                <a:spcPts val="3779"/>
              </a:lnSpc>
            </a:pPr>
            <a:endParaRPr lang="en-US" sz="2699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algn="ctr">
              <a:lnSpc>
                <a:spcPts val="3779"/>
              </a:lnSpc>
            </a:pPr>
            <a:endParaRPr lang="en-US" sz="2699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ctr">
              <a:lnSpc>
                <a:spcPts val="3779"/>
              </a:lnSpc>
              <a:spcBef>
                <a:spcPct val="0"/>
              </a:spcBef>
            </a:pPr>
            <a:endParaRPr lang="en-US" sz="2699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866141" y="650875"/>
            <a:ext cx="9629669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599"/>
              </a:lnSpc>
              <a:spcBef>
                <a:spcPct val="0"/>
              </a:spcBef>
            </a:pPr>
            <a:r>
              <a:rPr lang="en-US" sz="3999" b="1">
                <a:solidFill>
                  <a:srgbClr val="FEF260"/>
                </a:solidFill>
                <a:latin typeface="Libre Franklin Semi-Bold"/>
                <a:ea typeface="Libre Franklin Semi-Bold"/>
                <a:cs typeface="Libre Franklin Semi-Bold"/>
                <a:sym typeface="Libre Franklin Semi-Bold"/>
              </a:rPr>
              <a:t>MATHEMATICAL APPLICATION</a:t>
            </a:r>
          </a:p>
        </p:txBody>
      </p:sp>
      <p:sp>
        <p:nvSpPr>
          <p:cNvPr id="8" name="Freeform 8"/>
          <p:cNvSpPr/>
          <p:nvPr/>
        </p:nvSpPr>
        <p:spPr>
          <a:xfrm>
            <a:off x="-353672" y="2489639"/>
            <a:ext cx="5356417" cy="5307722"/>
          </a:xfrm>
          <a:custGeom>
            <a:avLst/>
            <a:gdLst/>
            <a:ahLst/>
            <a:cxnLst/>
            <a:rect l="l" t="t" r="r" b="b"/>
            <a:pathLst>
              <a:path w="5356417" h="5307722">
                <a:moveTo>
                  <a:pt x="0" y="0"/>
                </a:moveTo>
                <a:lnTo>
                  <a:pt x="5356417" y="0"/>
                </a:lnTo>
                <a:lnTo>
                  <a:pt x="5356417" y="5307722"/>
                </a:lnTo>
                <a:lnTo>
                  <a:pt x="0" y="53077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26763" t="-9240" r="-118489"/>
            </a:stretch>
          </a:blipFill>
        </p:spPr>
      </p:sp>
      <p:sp>
        <p:nvSpPr>
          <p:cNvPr id="3" name="Freeform 3"/>
          <p:cNvSpPr/>
          <p:nvPr/>
        </p:nvSpPr>
        <p:spPr>
          <a:xfrm rot="-10800000">
            <a:off x="-4835088" y="5424467"/>
            <a:ext cx="19751460" cy="14295119"/>
          </a:xfrm>
          <a:custGeom>
            <a:avLst/>
            <a:gdLst/>
            <a:ahLst/>
            <a:cxnLst/>
            <a:rect l="l" t="t" r="r" b="b"/>
            <a:pathLst>
              <a:path w="19751460" h="14295119">
                <a:moveTo>
                  <a:pt x="0" y="0"/>
                </a:moveTo>
                <a:lnTo>
                  <a:pt x="19751460" y="0"/>
                </a:lnTo>
                <a:lnTo>
                  <a:pt x="19751460" y="14295119"/>
                </a:lnTo>
                <a:lnTo>
                  <a:pt x="0" y="142951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TextBox 4"/>
          <p:cNvSpPr txBox="1"/>
          <p:nvPr/>
        </p:nvSpPr>
        <p:spPr>
          <a:xfrm>
            <a:off x="1028700" y="2765890"/>
            <a:ext cx="16231759" cy="65455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700"/>
              </a:lnSpc>
              <a:spcBef>
                <a:spcPct val="0"/>
              </a:spcBef>
            </a:pPr>
            <a:r>
              <a:rPr lang="en-US" sz="5700" b="1">
                <a:solidFill>
                  <a:srgbClr val="12111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While existing object tracking methods like </a:t>
            </a:r>
            <a:r>
              <a:rPr lang="en-US" sz="5700" b="1">
                <a:solidFill>
                  <a:srgbClr val="121111"/>
                </a:solidFill>
                <a:latin typeface="Libre Franklin Bold"/>
                <a:ea typeface="Libre Franklin Bold"/>
                <a:cs typeface="Libre Franklin Bold"/>
                <a:sym typeface="Libre Franklin Bold"/>
              </a:rPr>
              <a:t>YOLO and Kalman Filtering</a:t>
            </a:r>
            <a:r>
              <a:rPr lang="en-US" sz="5700" b="1">
                <a:solidFill>
                  <a:srgbClr val="12111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 perform well in controlled environments, their effectiveness in dynamic and unpredictable combat zones remains a challenge. There is a lack of real-time tracking models specifically optimized for occlusion handling, rapid motion, and adverse conditions such as </a:t>
            </a:r>
            <a:r>
              <a:rPr lang="en-US" sz="5700" b="1">
                <a:solidFill>
                  <a:srgbClr val="121111"/>
                </a:solidFill>
                <a:latin typeface="Libre Franklin Bold"/>
                <a:ea typeface="Libre Franklin Bold"/>
                <a:cs typeface="Libre Franklin Bold"/>
                <a:sym typeface="Libre Franklin Bold"/>
              </a:rPr>
              <a:t>low visibility and cluttered backgrounds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6330208" y="-4888910"/>
            <a:ext cx="9492747" cy="10906189"/>
          </a:xfrm>
          <a:custGeom>
            <a:avLst/>
            <a:gdLst/>
            <a:ahLst/>
            <a:cxnLst/>
            <a:rect l="l" t="t" r="r" b="b"/>
            <a:pathLst>
              <a:path w="9492747" h="10906189">
                <a:moveTo>
                  <a:pt x="9492747" y="0"/>
                </a:moveTo>
                <a:lnTo>
                  <a:pt x="0" y="0"/>
                </a:lnTo>
                <a:lnTo>
                  <a:pt x="0" y="10906189"/>
                </a:lnTo>
                <a:lnTo>
                  <a:pt x="9492747" y="10906189"/>
                </a:lnTo>
                <a:lnTo>
                  <a:pt x="9492747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624733" y="891695"/>
            <a:ext cx="7674374" cy="1424465"/>
            <a:chOff x="0" y="0"/>
            <a:chExt cx="2021234" cy="37516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21234" cy="375168"/>
            </a:xfrm>
            <a:custGeom>
              <a:avLst/>
              <a:gdLst/>
              <a:ahLst/>
              <a:cxnLst/>
              <a:rect l="l" t="t" r="r" b="b"/>
              <a:pathLst>
                <a:path w="2021234" h="375168">
                  <a:moveTo>
                    <a:pt x="0" y="0"/>
                  </a:moveTo>
                  <a:lnTo>
                    <a:pt x="2021234" y="0"/>
                  </a:lnTo>
                  <a:lnTo>
                    <a:pt x="2021234" y="375168"/>
                  </a:lnTo>
                  <a:lnTo>
                    <a:pt x="0" y="3751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solidFill>
                <a:srgbClr val="131314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021234" cy="4132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283520" y="1016602"/>
            <a:ext cx="8352927" cy="1130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490"/>
              </a:lnSpc>
              <a:spcBef>
                <a:spcPct val="0"/>
              </a:spcBef>
            </a:pPr>
            <a:r>
              <a:rPr lang="en-US" sz="8490" b="1">
                <a:solidFill>
                  <a:srgbClr val="121111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Gap in Study</a:t>
            </a:r>
          </a:p>
        </p:txBody>
      </p:sp>
    </p:spTree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91294" y="1151230"/>
            <a:ext cx="10034145" cy="114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 b="1">
                <a:solidFill>
                  <a:srgbClr val="FFFEFE"/>
                </a:solidFill>
                <a:latin typeface="Libre Franklin Bold"/>
                <a:ea typeface="Libre Franklin Bold"/>
                <a:cs typeface="Libre Franklin Bold"/>
                <a:sym typeface="Libre Franklin Bold"/>
              </a:rPr>
              <a:t>Problem Statement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963396" y="2484412"/>
            <a:ext cx="13513395" cy="6557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2" lvl="1" indent="-323851" algn="just">
              <a:lnSpc>
                <a:spcPts val="4770"/>
              </a:lnSpc>
              <a:buFont typeface="Arial"/>
              <a:buChar char="•"/>
            </a:pPr>
            <a:r>
              <a:rPr lang="en-US" sz="3000">
                <a:solidFill>
                  <a:srgbClr val="ED78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Need for Real-Time Tracking</a:t>
            </a: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: Existing tracking systems struggle to provide real-time, accurate object tracking in combat zones.</a:t>
            </a:r>
          </a:p>
          <a:p>
            <a:pPr marL="647702" lvl="1" indent="-323851" algn="just">
              <a:lnSpc>
                <a:spcPts val="4770"/>
              </a:lnSpc>
              <a:buFont typeface="Arial"/>
              <a:buChar char="•"/>
            </a:pPr>
            <a:r>
              <a:rPr lang="en-US" sz="3000">
                <a:solidFill>
                  <a:srgbClr val="ED78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Challenges in Combat Environments</a:t>
            </a: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: Issues like occlusion, rapid movements, poor lighting, and cluttered backgrounds affect detection accuracy.</a:t>
            </a:r>
          </a:p>
          <a:p>
            <a:pPr marL="647702" lvl="1" indent="-323851" algn="just">
              <a:lnSpc>
                <a:spcPts val="4770"/>
              </a:lnSpc>
              <a:buFont typeface="Arial"/>
              <a:buChar char="•"/>
            </a:pPr>
            <a:r>
              <a:rPr lang="en-US" sz="3000">
                <a:solidFill>
                  <a:srgbClr val="ED78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Limitations of Traditional Methods</a:t>
            </a: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: Conventional tracking models fail to predict object motion effectively in dynamic scenarios.</a:t>
            </a:r>
          </a:p>
          <a:p>
            <a:pPr marL="647702" lvl="1" indent="-323851" algn="just">
              <a:lnSpc>
                <a:spcPts val="4770"/>
              </a:lnSpc>
              <a:buFont typeface="Arial"/>
              <a:buChar char="•"/>
            </a:pPr>
            <a:r>
              <a:rPr lang="en-US" sz="3000">
                <a:solidFill>
                  <a:srgbClr val="ED78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Objective of the Project</a:t>
            </a: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: Implementing YOLO with Kalman Filtering to enhance tracking accuracy, robustness, and real-time performance in combat zones.</a:t>
            </a:r>
          </a:p>
          <a:p>
            <a:pPr algn="just">
              <a:lnSpc>
                <a:spcPts val="4770"/>
              </a:lnSpc>
            </a:pPr>
            <a:endParaRPr lang="en-US" sz="3000">
              <a:solidFill>
                <a:srgbClr val="FFFEF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-9977409" y="783369"/>
            <a:ext cx="11368703" cy="13061469"/>
          </a:xfrm>
          <a:custGeom>
            <a:avLst/>
            <a:gdLst/>
            <a:ahLst/>
            <a:cxnLst/>
            <a:rect l="l" t="t" r="r" b="b"/>
            <a:pathLst>
              <a:path w="11368703" h="13061469">
                <a:moveTo>
                  <a:pt x="0" y="0"/>
                </a:moveTo>
                <a:lnTo>
                  <a:pt x="11368703" y="0"/>
                </a:lnTo>
                <a:lnTo>
                  <a:pt x="11368703" y="13061470"/>
                </a:lnTo>
                <a:lnTo>
                  <a:pt x="0" y="130614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5400000" flipH="1">
            <a:off x="6401662" y="6991405"/>
            <a:ext cx="19058409" cy="10253972"/>
          </a:xfrm>
          <a:custGeom>
            <a:avLst/>
            <a:gdLst/>
            <a:ahLst/>
            <a:cxnLst/>
            <a:rect l="l" t="t" r="r" b="b"/>
            <a:pathLst>
              <a:path w="19058409" h="10253972">
                <a:moveTo>
                  <a:pt x="19058409" y="0"/>
                </a:moveTo>
                <a:lnTo>
                  <a:pt x="0" y="0"/>
                </a:lnTo>
                <a:lnTo>
                  <a:pt x="0" y="10253972"/>
                </a:lnTo>
                <a:lnTo>
                  <a:pt x="19058409" y="10253972"/>
                </a:lnTo>
                <a:lnTo>
                  <a:pt x="19058409" y="0"/>
                </a:lnTo>
                <a:close/>
              </a:path>
            </a:pathLst>
          </a:custGeom>
          <a:blipFill>
            <a:blip r:embed="rId4"/>
            <a:stretch>
              <a:fillRect b="-3451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6048290" y="4979278"/>
            <a:ext cx="5356417" cy="5307722"/>
          </a:xfrm>
          <a:custGeom>
            <a:avLst/>
            <a:gdLst/>
            <a:ahLst/>
            <a:cxnLst/>
            <a:rect l="l" t="t" r="r" b="b"/>
            <a:pathLst>
              <a:path w="5356417" h="5307722">
                <a:moveTo>
                  <a:pt x="0" y="0"/>
                </a:moveTo>
                <a:lnTo>
                  <a:pt x="5356417" y="0"/>
                </a:lnTo>
                <a:lnTo>
                  <a:pt x="5356417" y="5307722"/>
                </a:lnTo>
                <a:lnTo>
                  <a:pt x="0" y="53077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 spd="slow">
    <p:push dir="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26763" t="-9240" r="-118489"/>
            </a:stretch>
          </a:blipFill>
        </p:spPr>
      </p:sp>
      <p:sp>
        <p:nvSpPr>
          <p:cNvPr id="3" name="Freeform 3"/>
          <p:cNvSpPr/>
          <p:nvPr/>
        </p:nvSpPr>
        <p:spPr>
          <a:xfrm rot="-10800000">
            <a:off x="-4835088" y="5424467"/>
            <a:ext cx="19751460" cy="14295119"/>
          </a:xfrm>
          <a:custGeom>
            <a:avLst/>
            <a:gdLst/>
            <a:ahLst/>
            <a:cxnLst/>
            <a:rect l="l" t="t" r="r" b="b"/>
            <a:pathLst>
              <a:path w="19751460" h="14295119">
                <a:moveTo>
                  <a:pt x="0" y="0"/>
                </a:moveTo>
                <a:lnTo>
                  <a:pt x="19751460" y="0"/>
                </a:lnTo>
                <a:lnTo>
                  <a:pt x="19751460" y="14295119"/>
                </a:lnTo>
                <a:lnTo>
                  <a:pt x="0" y="142951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TextBox 4"/>
          <p:cNvSpPr txBox="1"/>
          <p:nvPr/>
        </p:nvSpPr>
        <p:spPr>
          <a:xfrm>
            <a:off x="1028700" y="2737315"/>
            <a:ext cx="16231759" cy="6529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14875" lvl="1" indent="-507437" algn="l">
              <a:lnSpc>
                <a:spcPts val="4700"/>
              </a:lnSpc>
              <a:buFont typeface="Arial"/>
              <a:buChar char="•"/>
            </a:pPr>
            <a:r>
              <a:rPr lang="en-US" sz="4700" b="1">
                <a:solidFill>
                  <a:srgbClr val="121111"/>
                </a:solidFill>
                <a:latin typeface="Libre Franklin Bold"/>
                <a:ea typeface="Libre Franklin Bold"/>
                <a:cs typeface="Libre Franklin Bold"/>
                <a:sym typeface="Libre Franklin Bold"/>
              </a:rPr>
              <a:t>Object Detection (YOLOv8)</a:t>
            </a:r>
            <a:r>
              <a:rPr lang="en-US" sz="4700" b="1">
                <a:solidFill>
                  <a:srgbClr val="12111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: Uses YOLOv8 to detect and classify objects in real-time combat scenarios.</a:t>
            </a:r>
          </a:p>
          <a:p>
            <a:pPr marL="1014875" lvl="1" indent="-507437" algn="l">
              <a:lnSpc>
                <a:spcPts val="4700"/>
              </a:lnSpc>
              <a:buFont typeface="Arial"/>
              <a:buChar char="•"/>
            </a:pPr>
            <a:r>
              <a:rPr lang="en-US" sz="4700" b="1">
                <a:solidFill>
                  <a:srgbClr val="121111"/>
                </a:solidFill>
                <a:latin typeface="Libre Franklin Bold"/>
                <a:ea typeface="Libre Franklin Bold"/>
                <a:cs typeface="Libre Franklin Bold"/>
                <a:sym typeface="Libre Franklin Bold"/>
              </a:rPr>
              <a:t>Tracking (Kalman Filter)</a:t>
            </a:r>
            <a:r>
              <a:rPr lang="en-US" sz="4700" b="1">
                <a:solidFill>
                  <a:srgbClr val="12111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: Predicts object movement and maintains tracking even during occlusions.</a:t>
            </a:r>
          </a:p>
          <a:p>
            <a:pPr marL="1014875" lvl="1" indent="-507437" algn="l">
              <a:lnSpc>
                <a:spcPts val="4700"/>
              </a:lnSpc>
              <a:buFont typeface="Arial"/>
              <a:buChar char="•"/>
            </a:pPr>
            <a:r>
              <a:rPr lang="en-US" sz="4700" b="1">
                <a:solidFill>
                  <a:srgbClr val="121111"/>
                </a:solidFill>
                <a:latin typeface="Libre Franklin Bold"/>
                <a:ea typeface="Libre Franklin Bold"/>
                <a:cs typeface="Libre Franklin Bold"/>
                <a:sym typeface="Libre Franklin Bold"/>
              </a:rPr>
              <a:t>Detection-Tracking Integration</a:t>
            </a:r>
            <a:r>
              <a:rPr lang="en-US" sz="4700" b="1">
                <a:solidFill>
                  <a:srgbClr val="12111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: Assigns unique IDs to detected objects and updates their positions frame-by-frame.</a:t>
            </a:r>
          </a:p>
          <a:p>
            <a:pPr marL="1014875" lvl="1" indent="-507437" algn="l">
              <a:lnSpc>
                <a:spcPts val="4700"/>
              </a:lnSpc>
              <a:buFont typeface="Arial"/>
              <a:buChar char="•"/>
            </a:pPr>
            <a:r>
              <a:rPr lang="en-US" sz="4700" b="1">
                <a:solidFill>
                  <a:srgbClr val="121111"/>
                </a:solidFill>
                <a:latin typeface="Libre Franklin Bold"/>
                <a:ea typeface="Libre Franklin Bold"/>
                <a:cs typeface="Libre Franklin Bold"/>
                <a:sym typeface="Libre Franklin Bold"/>
              </a:rPr>
              <a:t>Testing &amp; Optimization</a:t>
            </a:r>
            <a:r>
              <a:rPr lang="en-US" sz="4700" b="1">
                <a:solidFill>
                  <a:srgbClr val="12111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: Evaluates system accuracy using real-world combat videos and optimizes for real-time performance.</a:t>
            </a:r>
          </a:p>
          <a:p>
            <a:pPr marL="0" lvl="0" indent="0" algn="l">
              <a:lnSpc>
                <a:spcPts val="4700"/>
              </a:lnSpc>
              <a:spcBef>
                <a:spcPct val="0"/>
              </a:spcBef>
            </a:pPr>
            <a:endParaRPr lang="en-US" sz="4700" b="1">
              <a:solidFill>
                <a:srgbClr val="12111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  <p:sp>
        <p:nvSpPr>
          <p:cNvPr id="5" name="Freeform 5"/>
          <p:cNvSpPr/>
          <p:nvPr/>
        </p:nvSpPr>
        <p:spPr>
          <a:xfrm flipH="1">
            <a:off x="16330208" y="-4888910"/>
            <a:ext cx="9492747" cy="10906189"/>
          </a:xfrm>
          <a:custGeom>
            <a:avLst/>
            <a:gdLst/>
            <a:ahLst/>
            <a:cxnLst/>
            <a:rect l="l" t="t" r="r" b="b"/>
            <a:pathLst>
              <a:path w="9492747" h="10906189">
                <a:moveTo>
                  <a:pt x="9492747" y="0"/>
                </a:moveTo>
                <a:lnTo>
                  <a:pt x="0" y="0"/>
                </a:lnTo>
                <a:lnTo>
                  <a:pt x="0" y="10906189"/>
                </a:lnTo>
                <a:lnTo>
                  <a:pt x="9492747" y="10906189"/>
                </a:lnTo>
                <a:lnTo>
                  <a:pt x="9492747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426055" y="891695"/>
            <a:ext cx="8212328" cy="1424465"/>
            <a:chOff x="0" y="0"/>
            <a:chExt cx="2162918" cy="37516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62918" cy="375168"/>
            </a:xfrm>
            <a:custGeom>
              <a:avLst/>
              <a:gdLst/>
              <a:ahLst/>
              <a:cxnLst/>
              <a:rect l="l" t="t" r="r" b="b"/>
              <a:pathLst>
                <a:path w="2162918" h="375168">
                  <a:moveTo>
                    <a:pt x="0" y="0"/>
                  </a:moveTo>
                  <a:lnTo>
                    <a:pt x="2162918" y="0"/>
                  </a:lnTo>
                  <a:lnTo>
                    <a:pt x="2162918" y="375168"/>
                  </a:lnTo>
                  <a:lnTo>
                    <a:pt x="0" y="3751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solidFill>
                <a:srgbClr val="131314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162918" cy="4132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285456" y="1228439"/>
            <a:ext cx="8352927" cy="884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90"/>
              </a:lnSpc>
              <a:spcBef>
                <a:spcPct val="0"/>
              </a:spcBef>
            </a:pPr>
            <a:r>
              <a:rPr lang="en-US" sz="6690" b="1">
                <a:solidFill>
                  <a:srgbClr val="121111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Proposed Method</a:t>
            </a:r>
          </a:p>
        </p:txBody>
      </p:sp>
    </p:spTree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08024" r="-108024"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4397627" y="-67003"/>
            <a:ext cx="9492747" cy="10906189"/>
          </a:xfrm>
          <a:custGeom>
            <a:avLst/>
            <a:gdLst/>
            <a:ahLst/>
            <a:cxnLst/>
            <a:rect l="l" t="t" r="r" b="b"/>
            <a:pathLst>
              <a:path w="9492747" h="10906189">
                <a:moveTo>
                  <a:pt x="9492746" y="0"/>
                </a:moveTo>
                <a:lnTo>
                  <a:pt x="0" y="0"/>
                </a:lnTo>
                <a:lnTo>
                  <a:pt x="0" y="10906189"/>
                </a:lnTo>
                <a:lnTo>
                  <a:pt x="9492746" y="10906189"/>
                </a:lnTo>
                <a:lnTo>
                  <a:pt x="949274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681183" y="870021"/>
            <a:ext cx="16925635" cy="8546958"/>
            <a:chOff x="0" y="0"/>
            <a:chExt cx="4457780" cy="22510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457780" cy="2251051"/>
            </a:xfrm>
            <a:custGeom>
              <a:avLst/>
              <a:gdLst/>
              <a:ahLst/>
              <a:cxnLst/>
              <a:rect l="l" t="t" r="r" b="b"/>
              <a:pathLst>
                <a:path w="4457780" h="2251051">
                  <a:moveTo>
                    <a:pt x="0" y="0"/>
                  </a:moveTo>
                  <a:lnTo>
                    <a:pt x="4457780" y="0"/>
                  </a:lnTo>
                  <a:lnTo>
                    <a:pt x="4457780" y="2251051"/>
                  </a:lnTo>
                  <a:lnTo>
                    <a:pt x="0" y="2251051"/>
                  </a:lnTo>
                  <a:close/>
                </a:path>
              </a:pathLst>
            </a:custGeom>
            <a:solidFill>
              <a:srgbClr val="121111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4457780" cy="22986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2495878" y="1687753"/>
            <a:ext cx="13296243" cy="114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000"/>
              </a:lnSpc>
              <a:spcBef>
                <a:spcPct val="0"/>
              </a:spcBef>
            </a:pPr>
            <a:r>
              <a:rPr lang="en-US" sz="7500" b="1">
                <a:solidFill>
                  <a:srgbClr val="FFFEFE"/>
                </a:solidFill>
                <a:latin typeface="Libre Franklin Bold"/>
                <a:ea typeface="Libre Franklin Bold"/>
                <a:cs typeface="Libre Franklin Bold"/>
                <a:sym typeface="Libre Franklin Bold"/>
              </a:rPr>
              <a:t>Timeline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293133"/>
            <a:ext cx="16230600" cy="5033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4" lvl="1" indent="-345442" algn="just">
              <a:lnSpc>
                <a:spcPts val="448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b="1">
                <a:solidFill>
                  <a:srgbClr val="ED7843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January - Mid February</a:t>
            </a:r>
            <a:r>
              <a:rPr lang="en-US" sz="32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: Literature rev</a:t>
            </a:r>
            <a:r>
              <a:rPr lang="en-US" sz="3200" u="none" strike="noStrike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iew, dataset collection, and initial experimentation with YOLO and Kalman Filtering.</a:t>
            </a:r>
          </a:p>
          <a:p>
            <a:pPr marL="690884" lvl="1" indent="-345442" algn="just">
              <a:lnSpc>
                <a:spcPts val="448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b="1" u="none" strike="noStrike">
                <a:solidFill>
                  <a:srgbClr val="ED7843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Mid February - End February</a:t>
            </a:r>
            <a:r>
              <a:rPr lang="en-US" sz="3200" u="none" strike="noStrike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: Implementation of object tracking model, integration of Kalman Filtering, and performance evaluation.</a:t>
            </a:r>
          </a:p>
          <a:p>
            <a:pPr marL="690884" lvl="1" indent="-345442" algn="just">
              <a:lnSpc>
                <a:spcPts val="448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b="1" u="none" strike="noStrike">
                <a:solidFill>
                  <a:srgbClr val="ED7843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March - Mid March</a:t>
            </a:r>
            <a:r>
              <a:rPr lang="en-US" sz="3200" u="none" strike="noStrike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: Optimization, testing in combat-like scenarios, and final improvements.</a:t>
            </a:r>
          </a:p>
          <a:p>
            <a:pPr marL="690884" lvl="1" indent="-345442" algn="just">
              <a:lnSpc>
                <a:spcPts val="4480"/>
              </a:lnSpc>
              <a:spcBef>
                <a:spcPct val="0"/>
              </a:spcBef>
              <a:buFont typeface="Arial"/>
              <a:buChar char="•"/>
            </a:pPr>
            <a:r>
              <a:rPr lang="en-US" sz="3200" b="1" u="none" strike="noStrike">
                <a:solidFill>
                  <a:srgbClr val="ED7843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Mid March - End March</a:t>
            </a:r>
            <a:r>
              <a:rPr lang="en-US" sz="3200" u="none" strike="noStrike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: Paper writing, documentation, and preparation for conference submission.</a:t>
            </a:r>
          </a:p>
          <a:p>
            <a:pPr marL="0" lvl="0" indent="0" algn="just">
              <a:lnSpc>
                <a:spcPts val="4480"/>
              </a:lnSpc>
              <a:spcBef>
                <a:spcPct val="0"/>
              </a:spcBef>
            </a:pPr>
            <a:endParaRPr lang="en-US" sz="3200" u="none" strike="noStrike">
              <a:solidFill>
                <a:srgbClr val="FFFEF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  <p:transition spd="slow">
    <p:push dir="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108024" r="-108024"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4397627" y="-67003"/>
            <a:ext cx="9492747" cy="10906189"/>
          </a:xfrm>
          <a:custGeom>
            <a:avLst/>
            <a:gdLst/>
            <a:ahLst/>
            <a:cxnLst/>
            <a:rect l="l" t="t" r="r" b="b"/>
            <a:pathLst>
              <a:path w="9492747" h="10906189">
                <a:moveTo>
                  <a:pt x="9492746" y="0"/>
                </a:moveTo>
                <a:lnTo>
                  <a:pt x="0" y="0"/>
                </a:lnTo>
                <a:lnTo>
                  <a:pt x="0" y="10906189"/>
                </a:lnTo>
                <a:lnTo>
                  <a:pt x="9492746" y="10906189"/>
                </a:lnTo>
                <a:lnTo>
                  <a:pt x="949274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681183" y="870021"/>
            <a:ext cx="16925635" cy="8546958"/>
            <a:chOff x="0" y="0"/>
            <a:chExt cx="4457780" cy="22510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457780" cy="2251051"/>
            </a:xfrm>
            <a:custGeom>
              <a:avLst/>
              <a:gdLst/>
              <a:ahLst/>
              <a:cxnLst/>
              <a:rect l="l" t="t" r="r" b="b"/>
              <a:pathLst>
                <a:path w="4457780" h="2251051">
                  <a:moveTo>
                    <a:pt x="0" y="0"/>
                  </a:moveTo>
                  <a:lnTo>
                    <a:pt x="4457780" y="0"/>
                  </a:lnTo>
                  <a:lnTo>
                    <a:pt x="4457780" y="2251051"/>
                  </a:lnTo>
                  <a:lnTo>
                    <a:pt x="0" y="2251051"/>
                  </a:lnTo>
                  <a:close/>
                </a:path>
              </a:pathLst>
            </a:custGeom>
            <a:solidFill>
              <a:srgbClr val="121111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4457780" cy="22986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2495878" y="1687753"/>
            <a:ext cx="13296243" cy="114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000"/>
              </a:lnSpc>
              <a:spcBef>
                <a:spcPct val="0"/>
              </a:spcBef>
            </a:pPr>
            <a:r>
              <a:rPr lang="en-US" sz="7500" b="1">
                <a:solidFill>
                  <a:srgbClr val="FFFEFE"/>
                </a:solidFill>
                <a:latin typeface="Libre Franklin Bold"/>
                <a:ea typeface="Libre Franklin Bold"/>
                <a:cs typeface="Libre Franklin Bold"/>
                <a:sym typeface="Libre Franklin Bold"/>
              </a:rPr>
              <a:t>Conclusion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27647" y="3193466"/>
            <a:ext cx="15632706" cy="54646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74"/>
              </a:lnSpc>
            </a:pPr>
            <a:endParaRPr/>
          </a:p>
          <a:p>
            <a:pPr algn="just">
              <a:lnSpc>
                <a:spcPts val="4874"/>
              </a:lnSpc>
            </a:pPr>
            <a:r>
              <a:rPr lang="en-US" sz="3482" b="1">
                <a:solidFill>
                  <a:srgbClr val="FFFFF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This project successfully implements real-time object tracking in combat zones using </a:t>
            </a:r>
            <a:r>
              <a:rPr lang="en-US" sz="3482" b="1">
                <a:solidFill>
                  <a:srgbClr val="CDFE88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YOLO and Kalman Filtering</a:t>
            </a:r>
            <a:r>
              <a:rPr lang="en-US" sz="3482" b="1">
                <a:solidFill>
                  <a:srgbClr val="FFFFF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. The system enhances tracking accuracy by </a:t>
            </a:r>
            <a:r>
              <a:rPr lang="en-US" sz="3482" b="1">
                <a:solidFill>
                  <a:srgbClr val="CDFE88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predicting object movements</a:t>
            </a:r>
            <a:r>
              <a:rPr lang="en-US" sz="3482" b="1">
                <a:solidFill>
                  <a:srgbClr val="FFFFF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, </a:t>
            </a:r>
            <a:r>
              <a:rPr lang="en-US" sz="3482" b="1">
                <a:solidFill>
                  <a:srgbClr val="CDFE88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handling occlusions</a:t>
            </a:r>
            <a:r>
              <a:rPr lang="en-US" sz="3482" b="1">
                <a:solidFill>
                  <a:srgbClr val="FFFFF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,</a:t>
            </a:r>
            <a:r>
              <a:rPr lang="en-US" sz="3482" b="1">
                <a:solidFill>
                  <a:srgbClr val="CDFE88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 </a:t>
            </a:r>
            <a:r>
              <a:rPr lang="en-US" sz="3482" b="1">
                <a:solidFill>
                  <a:srgbClr val="FFFFF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and</a:t>
            </a:r>
            <a:r>
              <a:rPr lang="en-US" sz="3482" b="1">
                <a:solidFill>
                  <a:srgbClr val="CDFE88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 improving detection in dynamic environments</a:t>
            </a:r>
            <a:r>
              <a:rPr lang="en-US" sz="3482" b="1">
                <a:solidFill>
                  <a:srgbClr val="FFFFFF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. While challenges like lighting conditions and occlusion remain, future improvements can focus on integrating advanced filtering techniques and deep learning models for more robust performance.</a:t>
            </a:r>
          </a:p>
          <a:p>
            <a:pPr marL="0" lvl="0" indent="0" algn="just">
              <a:lnSpc>
                <a:spcPts val="4874"/>
              </a:lnSpc>
              <a:spcBef>
                <a:spcPct val="0"/>
              </a:spcBef>
            </a:pPr>
            <a:endParaRPr lang="en-US" sz="3482" b="1">
              <a:solidFill>
                <a:srgbClr val="FFFFFF"/>
              </a:solidFill>
              <a:latin typeface="Playfair Display Bold"/>
              <a:ea typeface="Playfair Display Bold"/>
              <a:cs typeface="Playfair Display Bold"/>
              <a:sym typeface="Playfair Display Bold"/>
            </a:endParaRPr>
          </a:p>
        </p:txBody>
      </p:sp>
    </p:spTree>
  </p:cSld>
  <p:clrMapOvr>
    <a:masterClrMapping/>
  </p:clrMapOvr>
  <p:transition spd="slow">
    <p:push dir="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1803769" y="-1969608"/>
            <a:ext cx="10452839" cy="14060378"/>
          </a:xfrm>
          <a:custGeom>
            <a:avLst/>
            <a:gdLst/>
            <a:ahLst/>
            <a:cxnLst/>
            <a:rect l="l" t="t" r="r" b="b"/>
            <a:pathLst>
              <a:path w="10452839" h="14060378">
                <a:moveTo>
                  <a:pt x="0" y="0"/>
                </a:moveTo>
                <a:lnTo>
                  <a:pt x="10452839" y="0"/>
                </a:lnTo>
                <a:lnTo>
                  <a:pt x="10452839" y="14060377"/>
                </a:lnTo>
                <a:lnTo>
                  <a:pt x="0" y="140603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3745" t="-9240" r="-77484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406655" y="-165839"/>
            <a:ext cx="17468991" cy="10983628"/>
          </a:xfrm>
          <a:custGeom>
            <a:avLst/>
            <a:gdLst/>
            <a:ahLst/>
            <a:cxnLst/>
            <a:rect l="l" t="t" r="r" b="b"/>
            <a:pathLst>
              <a:path w="17468991" h="10983628">
                <a:moveTo>
                  <a:pt x="0" y="0"/>
                </a:moveTo>
                <a:lnTo>
                  <a:pt x="17468991" y="0"/>
                </a:lnTo>
                <a:lnTo>
                  <a:pt x="17468991" y="10983628"/>
                </a:lnTo>
                <a:lnTo>
                  <a:pt x="0" y="109836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TextBox 4"/>
          <p:cNvSpPr txBox="1"/>
          <p:nvPr/>
        </p:nvSpPr>
        <p:spPr>
          <a:xfrm>
            <a:off x="1767052" y="6396744"/>
            <a:ext cx="8203268" cy="160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2000"/>
              </a:lnSpc>
            </a:pPr>
            <a:r>
              <a:rPr lang="en-US" sz="12000" b="1">
                <a:solidFill>
                  <a:srgbClr val="121111"/>
                </a:solidFill>
                <a:latin typeface="Libre Franklin Heavy"/>
                <a:ea typeface="Libre Franklin Heavy"/>
                <a:cs typeface="Libre Franklin Heavy"/>
                <a:sym typeface="Libre Franklin Heavy"/>
              </a:rPr>
              <a:t>Thank You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139238" y="5290574"/>
            <a:ext cx="952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endParaRPr/>
          </a:p>
        </p:txBody>
      </p:sp>
      <p:sp>
        <p:nvSpPr>
          <p:cNvPr id="6" name="AutoShape 6"/>
          <p:cNvSpPr/>
          <p:nvPr/>
        </p:nvSpPr>
        <p:spPr>
          <a:xfrm>
            <a:off x="1767052" y="8440774"/>
            <a:ext cx="4795675" cy="0"/>
          </a:xfrm>
          <a:prstGeom prst="line">
            <a:avLst/>
          </a:prstGeom>
          <a:ln w="76200" cap="flat">
            <a:solidFill>
              <a:srgbClr val="121111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91294" y="2078393"/>
            <a:ext cx="10034145" cy="2286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 b="1">
                <a:solidFill>
                  <a:srgbClr val="FFFEFE"/>
                </a:solidFill>
                <a:latin typeface="Libre Franklin Bold"/>
                <a:ea typeface="Libre Franklin Bold"/>
                <a:cs typeface="Libre Franklin Bold"/>
                <a:sym typeface="Libre Franklin Bold"/>
              </a:rPr>
              <a:t>Welcome to the Presentation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963396" y="5732954"/>
            <a:ext cx="8889941" cy="2114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CB.SC.U4AIE24023 - Kiruthikpranav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CB.SC.U4AIE24038 - Maniroop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CB.SC.U4AIE24026 - Sasank Gupta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CB.SC.U4AIE24060 - Vikram </a:t>
            </a:r>
          </a:p>
        </p:txBody>
      </p:sp>
      <p:sp>
        <p:nvSpPr>
          <p:cNvPr id="4" name="Freeform 4"/>
          <p:cNvSpPr/>
          <p:nvPr/>
        </p:nvSpPr>
        <p:spPr>
          <a:xfrm>
            <a:off x="-9977409" y="783369"/>
            <a:ext cx="11368703" cy="13061469"/>
          </a:xfrm>
          <a:custGeom>
            <a:avLst/>
            <a:gdLst/>
            <a:ahLst/>
            <a:cxnLst/>
            <a:rect l="l" t="t" r="r" b="b"/>
            <a:pathLst>
              <a:path w="11368703" h="13061469">
                <a:moveTo>
                  <a:pt x="0" y="0"/>
                </a:moveTo>
                <a:lnTo>
                  <a:pt x="11368703" y="0"/>
                </a:lnTo>
                <a:lnTo>
                  <a:pt x="11368703" y="13061470"/>
                </a:lnTo>
                <a:lnTo>
                  <a:pt x="0" y="130614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5400000" flipH="1">
            <a:off x="5253747" y="-6951219"/>
            <a:ext cx="19058409" cy="10253972"/>
          </a:xfrm>
          <a:custGeom>
            <a:avLst/>
            <a:gdLst/>
            <a:ahLst/>
            <a:cxnLst/>
            <a:rect l="l" t="t" r="r" b="b"/>
            <a:pathLst>
              <a:path w="19058409" h="10253972">
                <a:moveTo>
                  <a:pt x="19058409" y="0"/>
                </a:moveTo>
                <a:lnTo>
                  <a:pt x="0" y="0"/>
                </a:lnTo>
                <a:lnTo>
                  <a:pt x="0" y="10253972"/>
                </a:lnTo>
                <a:lnTo>
                  <a:pt x="19058409" y="10253972"/>
                </a:lnTo>
                <a:lnTo>
                  <a:pt x="19058409" y="0"/>
                </a:lnTo>
                <a:close/>
              </a:path>
            </a:pathLst>
          </a:custGeom>
          <a:blipFill>
            <a:blip r:embed="rId4"/>
            <a:stretch>
              <a:fillRect b="-3451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278113" y="783369"/>
            <a:ext cx="5356417" cy="5307722"/>
          </a:xfrm>
          <a:custGeom>
            <a:avLst/>
            <a:gdLst/>
            <a:ahLst/>
            <a:cxnLst/>
            <a:rect l="l" t="t" r="r" b="b"/>
            <a:pathLst>
              <a:path w="5356417" h="5307722">
                <a:moveTo>
                  <a:pt x="0" y="0"/>
                </a:moveTo>
                <a:lnTo>
                  <a:pt x="5356417" y="0"/>
                </a:lnTo>
                <a:lnTo>
                  <a:pt x="5356417" y="5307722"/>
                </a:lnTo>
                <a:lnTo>
                  <a:pt x="0" y="53077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338" t="-53412" b="-53412"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11347774" y="3346774"/>
            <a:ext cx="10287000" cy="3593452"/>
          </a:xfrm>
          <a:custGeom>
            <a:avLst/>
            <a:gdLst/>
            <a:ahLst/>
            <a:cxnLst/>
            <a:rect l="l" t="t" r="r" b="b"/>
            <a:pathLst>
              <a:path w="10287000" h="3593452">
                <a:moveTo>
                  <a:pt x="0" y="0"/>
                </a:moveTo>
                <a:lnTo>
                  <a:pt x="10287000" y="0"/>
                </a:lnTo>
                <a:lnTo>
                  <a:pt x="10287000" y="3593452"/>
                </a:lnTo>
                <a:lnTo>
                  <a:pt x="0" y="35934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111" t="-59909" r="-28888" b="-97734"/>
            </a:stretch>
          </a:blipFill>
        </p:spPr>
      </p:sp>
      <p:sp>
        <p:nvSpPr>
          <p:cNvPr id="4" name="Freeform 4"/>
          <p:cNvSpPr/>
          <p:nvPr/>
        </p:nvSpPr>
        <p:spPr>
          <a:xfrm rot="-5400000">
            <a:off x="7482861" y="3346774"/>
            <a:ext cx="10287000" cy="3593452"/>
          </a:xfrm>
          <a:custGeom>
            <a:avLst/>
            <a:gdLst/>
            <a:ahLst/>
            <a:cxnLst/>
            <a:rect l="l" t="t" r="r" b="b"/>
            <a:pathLst>
              <a:path w="10287000" h="3593452">
                <a:moveTo>
                  <a:pt x="0" y="0"/>
                </a:moveTo>
                <a:lnTo>
                  <a:pt x="10287000" y="0"/>
                </a:lnTo>
                <a:lnTo>
                  <a:pt x="10287000" y="3593452"/>
                </a:lnTo>
                <a:lnTo>
                  <a:pt x="0" y="35934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111" t="-59909" r="-28888" b="-97734"/>
            </a:stretch>
          </a:blipFill>
        </p:spPr>
      </p:sp>
      <p:sp>
        <p:nvSpPr>
          <p:cNvPr id="5" name="Freeform 5"/>
          <p:cNvSpPr/>
          <p:nvPr/>
        </p:nvSpPr>
        <p:spPr>
          <a:xfrm rot="-5400000">
            <a:off x="3617815" y="3346774"/>
            <a:ext cx="10287000" cy="3593452"/>
          </a:xfrm>
          <a:custGeom>
            <a:avLst/>
            <a:gdLst/>
            <a:ahLst/>
            <a:cxnLst/>
            <a:rect l="l" t="t" r="r" b="b"/>
            <a:pathLst>
              <a:path w="10287000" h="3593452">
                <a:moveTo>
                  <a:pt x="0" y="0"/>
                </a:moveTo>
                <a:lnTo>
                  <a:pt x="10287000" y="0"/>
                </a:lnTo>
                <a:lnTo>
                  <a:pt x="10287000" y="3593452"/>
                </a:lnTo>
                <a:lnTo>
                  <a:pt x="0" y="35934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111" t="-59909" r="-28888" b="-97734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9615440" y="556444"/>
            <a:ext cx="11368703" cy="13061469"/>
          </a:xfrm>
          <a:custGeom>
            <a:avLst/>
            <a:gdLst/>
            <a:ahLst/>
            <a:cxnLst/>
            <a:rect l="l" t="t" r="r" b="b"/>
            <a:pathLst>
              <a:path w="11368703" h="13061469">
                <a:moveTo>
                  <a:pt x="0" y="0"/>
                </a:moveTo>
                <a:lnTo>
                  <a:pt x="11368703" y="0"/>
                </a:lnTo>
                <a:lnTo>
                  <a:pt x="11368703" y="13061469"/>
                </a:lnTo>
                <a:lnTo>
                  <a:pt x="0" y="130614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028700" y="4011930"/>
            <a:ext cx="5246370" cy="6940077"/>
            <a:chOff x="0" y="0"/>
            <a:chExt cx="812800" cy="107519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1075199"/>
            </a:xfrm>
            <a:custGeom>
              <a:avLst/>
              <a:gdLst/>
              <a:ahLst/>
              <a:cxnLst/>
              <a:rect l="l" t="t" r="r" b="b"/>
              <a:pathLst>
                <a:path w="812800" h="1075199">
                  <a:moveTo>
                    <a:pt x="0" y="0"/>
                  </a:moveTo>
                  <a:lnTo>
                    <a:pt x="812800" y="0"/>
                  </a:lnTo>
                  <a:lnTo>
                    <a:pt x="812800" y="1075199"/>
                  </a:lnTo>
                  <a:lnTo>
                    <a:pt x="0" y="1075199"/>
                  </a:lnTo>
                  <a:close/>
                </a:path>
              </a:pathLst>
            </a:custGeom>
            <a:blipFill>
              <a:blip r:embed="rId6"/>
              <a:stretch>
                <a:fillRect l="-3740" r="-3740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1028700" y="885825"/>
            <a:ext cx="6117957" cy="1285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 b="1">
                <a:solidFill>
                  <a:srgbClr val="FFFEFE"/>
                </a:solidFill>
                <a:latin typeface="Libre Franklin Bold"/>
                <a:ea typeface="Libre Franklin Bold"/>
                <a:cs typeface="Libre Franklin Bold"/>
                <a:sym typeface="Libre Franklin Bold"/>
              </a:rPr>
              <a:t>Overview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213004" y="1211497"/>
            <a:ext cx="3375310" cy="2089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4000" b="1">
                <a:solidFill>
                  <a:srgbClr val="12111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Introduction to Object Tracking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144748" y="6274964"/>
            <a:ext cx="3073603" cy="1384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4000" b="1">
                <a:solidFill>
                  <a:srgbClr val="12111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Literature</a:t>
            </a:r>
          </a:p>
          <a:p>
            <a:pPr algn="l">
              <a:lnSpc>
                <a:spcPts val="5600"/>
              </a:lnSpc>
            </a:pPr>
            <a:r>
              <a:rPr lang="en-US" sz="4000" b="1">
                <a:solidFill>
                  <a:srgbClr val="12111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Review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056496" y="1211497"/>
            <a:ext cx="2869557" cy="67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4000" b="1">
                <a:solidFill>
                  <a:srgbClr val="12111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Timeline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213004" y="5745953"/>
            <a:ext cx="1452922" cy="3715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388"/>
              </a:lnSpc>
            </a:pPr>
            <a:r>
              <a:rPr lang="en-US" sz="21706" b="1">
                <a:solidFill>
                  <a:srgbClr val="12111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364240" y="48980"/>
            <a:ext cx="1452922" cy="3715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388"/>
              </a:lnSpc>
            </a:pPr>
            <a:r>
              <a:rPr lang="en-US" sz="21706" b="1">
                <a:solidFill>
                  <a:srgbClr val="12111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2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096639" y="5745953"/>
            <a:ext cx="1452922" cy="3715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388"/>
              </a:lnSpc>
            </a:pPr>
            <a:r>
              <a:rPr lang="en-US" sz="21706" b="1">
                <a:solidFill>
                  <a:srgbClr val="12111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3</a:t>
            </a:r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333791" y="0"/>
            <a:ext cx="5851018" cy="4234674"/>
          </a:xfrm>
          <a:custGeom>
            <a:avLst/>
            <a:gdLst/>
            <a:ahLst/>
            <a:cxnLst/>
            <a:rect l="l" t="t" r="r" b="b"/>
            <a:pathLst>
              <a:path w="5851018" h="4234674">
                <a:moveTo>
                  <a:pt x="0" y="0"/>
                </a:moveTo>
                <a:lnTo>
                  <a:pt x="5851018" y="0"/>
                </a:lnTo>
                <a:lnTo>
                  <a:pt x="5851018" y="4234674"/>
                </a:lnTo>
                <a:lnTo>
                  <a:pt x="0" y="42346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Freeform 3"/>
          <p:cNvSpPr/>
          <p:nvPr/>
        </p:nvSpPr>
        <p:spPr>
          <a:xfrm>
            <a:off x="-708084" y="6365406"/>
            <a:ext cx="4925009" cy="4820353"/>
          </a:xfrm>
          <a:custGeom>
            <a:avLst/>
            <a:gdLst/>
            <a:ahLst/>
            <a:cxnLst/>
            <a:rect l="l" t="t" r="r" b="b"/>
            <a:pathLst>
              <a:path w="4925009" h="4820353">
                <a:moveTo>
                  <a:pt x="0" y="0"/>
                </a:moveTo>
                <a:lnTo>
                  <a:pt x="4925009" y="0"/>
                </a:lnTo>
                <a:lnTo>
                  <a:pt x="4925009" y="4820353"/>
                </a:lnTo>
                <a:lnTo>
                  <a:pt x="0" y="48203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reeform 4"/>
          <p:cNvSpPr/>
          <p:nvPr/>
        </p:nvSpPr>
        <p:spPr>
          <a:xfrm>
            <a:off x="1754420" y="-267107"/>
            <a:ext cx="4656108" cy="6302684"/>
          </a:xfrm>
          <a:custGeom>
            <a:avLst/>
            <a:gdLst/>
            <a:ahLst/>
            <a:cxnLst/>
            <a:rect l="l" t="t" r="r" b="b"/>
            <a:pathLst>
              <a:path w="4656108" h="6302684">
                <a:moveTo>
                  <a:pt x="0" y="0"/>
                </a:moveTo>
                <a:lnTo>
                  <a:pt x="4656108" y="0"/>
                </a:lnTo>
                <a:lnTo>
                  <a:pt x="4656108" y="6302684"/>
                </a:lnTo>
                <a:lnTo>
                  <a:pt x="0" y="63026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5" name="TextBox 5"/>
          <p:cNvSpPr txBox="1"/>
          <p:nvPr/>
        </p:nvSpPr>
        <p:spPr>
          <a:xfrm>
            <a:off x="6866141" y="1919444"/>
            <a:ext cx="9629669" cy="12858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500"/>
              </a:lnSpc>
              <a:spcBef>
                <a:spcPct val="0"/>
              </a:spcBef>
            </a:pPr>
            <a:r>
              <a:rPr lang="en-US" sz="7500" b="1">
                <a:solidFill>
                  <a:srgbClr val="FFFEFE"/>
                </a:solidFill>
                <a:latin typeface="Libre Franklin Bold"/>
                <a:ea typeface="Libre Franklin Bold"/>
                <a:cs typeface="Libre Franklin Bold"/>
                <a:sym typeface="Libre Franklin Bold"/>
              </a:rPr>
              <a:t>Object Tracking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544979" y="3394710"/>
            <a:ext cx="10271994" cy="6892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EF26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Advantages &amp; Real-time Applications</a:t>
            </a:r>
          </a:p>
          <a:p>
            <a:pPr marL="496569" lvl="1" indent="-248284" algn="l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High Accuracy: Uses YOLOv8 for precise detection.</a:t>
            </a:r>
          </a:p>
          <a:p>
            <a:pPr marL="496569" lvl="1" indent="-248284" algn="l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Real-time Tracking: Implements Kalman Filters for smoother object tracking.</a:t>
            </a:r>
          </a:p>
          <a:p>
            <a:pPr marL="496569" lvl="1" indent="-248284" algn="l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Robust Performance: Handles occlusions, motion blur, and rapid movements.</a:t>
            </a:r>
          </a:p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EF26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Applications</a:t>
            </a:r>
          </a:p>
          <a:p>
            <a:pPr marL="496569" lvl="1" indent="-248284" algn="l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Autonomous drones for surveillance.</a:t>
            </a:r>
          </a:p>
          <a:p>
            <a:pPr marL="496569" lvl="1" indent="-248284" algn="l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Smart battlefield monitoring.</a:t>
            </a:r>
          </a:p>
          <a:p>
            <a:pPr marL="496569" lvl="1" indent="-248284" algn="l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Intruder detection in restricted zones.</a:t>
            </a:r>
          </a:p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EF26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Limitations</a:t>
            </a:r>
          </a:p>
          <a:p>
            <a:pPr marL="496569" lvl="1" indent="-248284" algn="l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Computationally Intensive: Requires high-performance GPUs.</a:t>
            </a:r>
          </a:p>
          <a:p>
            <a:pPr marL="496569" lvl="1" indent="-248284" algn="l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Environmental Factors: Performance may drop in low-light or extreme weather.</a:t>
            </a:r>
          </a:p>
          <a:p>
            <a:pPr marL="496569" lvl="1" indent="-248284" algn="l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False Positives: Risk of misidentifying objects in complex environments.</a:t>
            </a:r>
          </a:p>
          <a:p>
            <a:pPr algn="ctr">
              <a:lnSpc>
                <a:spcPts val="3219"/>
              </a:lnSpc>
            </a:pPr>
            <a:endParaRPr lang="en-US" sz="2299">
              <a:solidFill>
                <a:srgbClr val="FFFEF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ctr">
              <a:lnSpc>
                <a:spcPts val="3219"/>
              </a:lnSpc>
              <a:spcBef>
                <a:spcPct val="0"/>
              </a:spcBef>
            </a:pPr>
            <a:endParaRPr lang="en-US" sz="2299">
              <a:solidFill>
                <a:srgbClr val="FFFEF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866141" y="1382869"/>
            <a:ext cx="9629669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599"/>
              </a:lnSpc>
              <a:spcBef>
                <a:spcPct val="0"/>
              </a:spcBef>
            </a:pPr>
            <a:r>
              <a:rPr lang="en-US" sz="3999" b="1">
                <a:solidFill>
                  <a:srgbClr val="FEF260"/>
                </a:solidFill>
                <a:latin typeface="Libre Franklin Semi-Bold"/>
                <a:ea typeface="Libre Franklin Semi-Bold"/>
                <a:cs typeface="Libre Franklin Semi-Bold"/>
                <a:sym typeface="Libre Franklin Semi-Bold"/>
              </a:rPr>
              <a:t>INTRODUCTION TO</a:t>
            </a:r>
          </a:p>
        </p:txBody>
      </p:sp>
      <p:sp>
        <p:nvSpPr>
          <p:cNvPr id="8" name="Freeform 8"/>
          <p:cNvSpPr/>
          <p:nvPr/>
        </p:nvSpPr>
        <p:spPr>
          <a:xfrm>
            <a:off x="-353672" y="2489639"/>
            <a:ext cx="5356417" cy="5307722"/>
          </a:xfrm>
          <a:custGeom>
            <a:avLst/>
            <a:gdLst/>
            <a:ahLst/>
            <a:cxnLst/>
            <a:rect l="l" t="t" r="r" b="b"/>
            <a:pathLst>
              <a:path w="5356417" h="5307722">
                <a:moveTo>
                  <a:pt x="0" y="0"/>
                </a:moveTo>
                <a:lnTo>
                  <a:pt x="5356417" y="0"/>
                </a:lnTo>
                <a:lnTo>
                  <a:pt x="5356417" y="5307722"/>
                </a:lnTo>
                <a:lnTo>
                  <a:pt x="0" y="53077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834946" y="1502649"/>
            <a:ext cx="6185568" cy="114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000"/>
              </a:lnSpc>
            </a:pPr>
            <a:r>
              <a:rPr lang="en-US" sz="7500" b="1">
                <a:solidFill>
                  <a:srgbClr val="FFFFFF"/>
                </a:solidFill>
                <a:latin typeface="Libre Franklin Bold"/>
                <a:ea typeface="Libre Franklin Bold"/>
                <a:cs typeface="Libre Franklin Bold"/>
                <a:sym typeface="Libre Franklin Bold"/>
              </a:rPr>
              <a:t>Objective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1668810"/>
            <a:ext cx="3364925" cy="1047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FEF260"/>
                </a:solidFill>
                <a:latin typeface="Playfair Display Heavy"/>
                <a:ea typeface="Playfair Display Heavy"/>
                <a:cs typeface="Playfair Display Heavy"/>
                <a:sym typeface="Playfair Display Heavy"/>
              </a:rPr>
              <a:t>Efficient Object Detection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768205"/>
            <a:ext cx="2891335" cy="2325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Implement real-time object tracking using YOLO to accurately detect and identify targets in dynamic environments</a:t>
            </a:r>
          </a:p>
        </p:txBody>
      </p:sp>
      <p:sp>
        <p:nvSpPr>
          <p:cNvPr id="5" name="AutoShape 5"/>
          <p:cNvSpPr/>
          <p:nvPr/>
        </p:nvSpPr>
        <p:spPr>
          <a:xfrm>
            <a:off x="4971635" y="2645649"/>
            <a:ext cx="2951006" cy="1683300"/>
          </a:xfrm>
          <a:prstGeom prst="line">
            <a:avLst/>
          </a:prstGeom>
          <a:ln w="47625" cap="flat">
            <a:solidFill>
              <a:srgbClr val="CDFE8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3920035" y="1831097"/>
            <a:ext cx="1051600" cy="1029254"/>
          </a:xfrm>
          <a:custGeom>
            <a:avLst/>
            <a:gdLst/>
            <a:ahLst/>
            <a:cxnLst/>
            <a:rect l="l" t="t" r="r" b="b"/>
            <a:pathLst>
              <a:path w="1051600" h="1029254">
                <a:moveTo>
                  <a:pt x="0" y="0"/>
                </a:moveTo>
                <a:lnTo>
                  <a:pt x="1051600" y="0"/>
                </a:lnTo>
                <a:lnTo>
                  <a:pt x="1051600" y="1029254"/>
                </a:lnTo>
                <a:lnTo>
                  <a:pt x="0" y="10292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>
            <a:off x="7922641" y="4114246"/>
            <a:ext cx="1051600" cy="1029254"/>
          </a:xfrm>
          <a:custGeom>
            <a:avLst/>
            <a:gdLst/>
            <a:ahLst/>
            <a:cxnLst/>
            <a:rect l="l" t="t" r="r" b="b"/>
            <a:pathLst>
              <a:path w="1051600" h="1029254">
                <a:moveTo>
                  <a:pt x="0" y="0"/>
                </a:moveTo>
                <a:lnTo>
                  <a:pt x="1051600" y="0"/>
                </a:lnTo>
                <a:lnTo>
                  <a:pt x="1051600" y="1029254"/>
                </a:lnTo>
                <a:lnTo>
                  <a:pt x="0" y="10292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8" name="TextBox 8"/>
          <p:cNvSpPr txBox="1"/>
          <p:nvPr/>
        </p:nvSpPr>
        <p:spPr>
          <a:xfrm>
            <a:off x="1894761" y="5477780"/>
            <a:ext cx="2839124" cy="1581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FEF260"/>
                </a:solidFill>
                <a:latin typeface="Playfair Display Heavy"/>
                <a:ea typeface="Playfair Display Heavy"/>
                <a:cs typeface="Playfair Display Heavy"/>
                <a:sym typeface="Playfair Display Heavy"/>
              </a:rPr>
              <a:t>Optimized Computational Performance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894761" y="7187367"/>
            <a:ext cx="3730901" cy="15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Ensure efficient processing with minimal latency to enable real-time decision-making</a:t>
            </a:r>
          </a:p>
        </p:txBody>
      </p:sp>
      <p:sp>
        <p:nvSpPr>
          <p:cNvPr id="10" name="AutoShape 10"/>
          <p:cNvSpPr/>
          <p:nvPr/>
        </p:nvSpPr>
        <p:spPr>
          <a:xfrm flipV="1">
            <a:off x="5785485" y="4876623"/>
            <a:ext cx="2137155" cy="1006999"/>
          </a:xfrm>
          <a:prstGeom prst="line">
            <a:avLst/>
          </a:prstGeom>
          <a:ln w="47625" cap="flat">
            <a:solidFill>
              <a:srgbClr val="CDFE8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Freeform 11"/>
          <p:cNvSpPr/>
          <p:nvPr/>
        </p:nvSpPr>
        <p:spPr>
          <a:xfrm>
            <a:off x="4733885" y="5616745"/>
            <a:ext cx="1051600" cy="1029254"/>
          </a:xfrm>
          <a:custGeom>
            <a:avLst/>
            <a:gdLst/>
            <a:ahLst/>
            <a:cxnLst/>
            <a:rect l="l" t="t" r="r" b="b"/>
            <a:pathLst>
              <a:path w="1051600" h="1029254">
                <a:moveTo>
                  <a:pt x="0" y="0"/>
                </a:moveTo>
                <a:lnTo>
                  <a:pt x="1051600" y="0"/>
                </a:lnTo>
                <a:lnTo>
                  <a:pt x="1051600" y="1029253"/>
                </a:lnTo>
                <a:lnTo>
                  <a:pt x="0" y="10292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2" name="TextBox 12"/>
          <p:cNvSpPr txBox="1"/>
          <p:nvPr/>
        </p:nvSpPr>
        <p:spPr>
          <a:xfrm>
            <a:off x="11505568" y="7168317"/>
            <a:ext cx="5359748" cy="5143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FEF260"/>
                </a:solidFill>
                <a:latin typeface="Playfair Display Heavy"/>
                <a:ea typeface="Playfair Display Heavy"/>
                <a:cs typeface="Playfair Display Heavy"/>
                <a:sym typeface="Playfair Display Heavy"/>
              </a:rPr>
              <a:t>Integration with Mathematics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505568" y="7853751"/>
            <a:ext cx="5753732" cy="1153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Integration of Mathematical Models with Kalman Filtering for Enhanced Tracking Accuracy</a:t>
            </a:r>
          </a:p>
        </p:txBody>
      </p:sp>
      <p:sp>
        <p:nvSpPr>
          <p:cNvPr id="14" name="Freeform 14"/>
          <p:cNvSpPr/>
          <p:nvPr/>
        </p:nvSpPr>
        <p:spPr>
          <a:xfrm>
            <a:off x="10114079" y="7145243"/>
            <a:ext cx="1051600" cy="1029254"/>
          </a:xfrm>
          <a:custGeom>
            <a:avLst/>
            <a:gdLst/>
            <a:ahLst/>
            <a:cxnLst/>
            <a:rect l="l" t="t" r="r" b="b"/>
            <a:pathLst>
              <a:path w="1051600" h="1029254">
                <a:moveTo>
                  <a:pt x="0" y="0"/>
                </a:moveTo>
                <a:lnTo>
                  <a:pt x="1051600" y="0"/>
                </a:lnTo>
                <a:lnTo>
                  <a:pt x="1051600" y="1029254"/>
                </a:lnTo>
                <a:lnTo>
                  <a:pt x="0" y="10292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5" name="AutoShape 15"/>
          <p:cNvSpPr/>
          <p:nvPr/>
        </p:nvSpPr>
        <p:spPr>
          <a:xfrm>
            <a:off x="5785485" y="6296930"/>
            <a:ext cx="4328593" cy="1362940"/>
          </a:xfrm>
          <a:prstGeom prst="line">
            <a:avLst/>
          </a:prstGeom>
          <a:ln w="47625" cap="flat">
            <a:solidFill>
              <a:srgbClr val="CDFE8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TextBox 16"/>
          <p:cNvSpPr txBox="1"/>
          <p:nvPr/>
        </p:nvSpPr>
        <p:spPr>
          <a:xfrm>
            <a:off x="9144000" y="3776499"/>
            <a:ext cx="3364925" cy="1047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FEF260"/>
                </a:solidFill>
                <a:latin typeface="Playfair Display Heavy"/>
                <a:ea typeface="Playfair Display Heavy"/>
                <a:cs typeface="Playfair Display Heavy"/>
                <a:sym typeface="Playfair Display Heavy"/>
              </a:rPr>
              <a:t>Effective Tracking in Combat Zones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186007" y="4896931"/>
            <a:ext cx="5196427" cy="15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Enhance tracking performance in challenging conditions such as occlusions, low visibility, and rapid movements</a:t>
            </a:r>
          </a:p>
        </p:txBody>
      </p:sp>
      <p:sp>
        <p:nvSpPr>
          <p:cNvPr id="18" name="Freeform 18"/>
          <p:cNvSpPr/>
          <p:nvPr/>
        </p:nvSpPr>
        <p:spPr>
          <a:xfrm>
            <a:off x="-4664372" y="0"/>
            <a:ext cx="5851018" cy="4234674"/>
          </a:xfrm>
          <a:custGeom>
            <a:avLst/>
            <a:gdLst/>
            <a:ahLst/>
            <a:cxnLst/>
            <a:rect l="l" t="t" r="r" b="b"/>
            <a:pathLst>
              <a:path w="5851018" h="4234674">
                <a:moveTo>
                  <a:pt x="0" y="0"/>
                </a:moveTo>
                <a:lnTo>
                  <a:pt x="5851017" y="0"/>
                </a:lnTo>
                <a:lnTo>
                  <a:pt x="5851017" y="4234674"/>
                </a:lnTo>
                <a:lnTo>
                  <a:pt x="0" y="42346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366975" y="-542921"/>
            <a:ext cx="11372843" cy="11372843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541020" y="537210"/>
              <a:ext cx="5255260" cy="5255260"/>
            </a:xfrm>
            <a:custGeom>
              <a:avLst/>
              <a:gdLst/>
              <a:ahLst/>
              <a:cxnLst/>
              <a:rect l="l" t="t" r="r" b="b"/>
              <a:pathLst>
                <a:path w="5255260" h="5255260">
                  <a:moveTo>
                    <a:pt x="2627630" y="0"/>
                  </a:moveTo>
                  <a:cubicBezTo>
                    <a:pt x="1176430" y="0"/>
                    <a:pt x="0" y="1176430"/>
                    <a:pt x="0" y="2627630"/>
                  </a:cubicBezTo>
                  <a:cubicBezTo>
                    <a:pt x="0" y="4078830"/>
                    <a:pt x="1176430" y="5255260"/>
                    <a:pt x="2627630" y="5255260"/>
                  </a:cubicBezTo>
                  <a:cubicBezTo>
                    <a:pt x="4078830" y="5255260"/>
                    <a:pt x="5255260" y="4078830"/>
                    <a:pt x="5255260" y="2627630"/>
                  </a:cubicBezTo>
                  <a:cubicBezTo>
                    <a:pt x="5255260" y="1176430"/>
                    <a:pt x="4078830" y="0"/>
                    <a:pt x="2627630" y="0"/>
                  </a:cubicBezTo>
                  <a:close/>
                </a:path>
              </a:pathLst>
            </a:custGeom>
            <a:blipFill>
              <a:blip r:embed="rId2"/>
              <a:stretch>
                <a:fillRect r="-49953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 rot="-5400000">
            <a:off x="1803769" y="-1969608"/>
            <a:ext cx="10452839" cy="14060378"/>
          </a:xfrm>
          <a:custGeom>
            <a:avLst/>
            <a:gdLst/>
            <a:ahLst/>
            <a:cxnLst/>
            <a:rect l="l" t="t" r="r" b="b"/>
            <a:pathLst>
              <a:path w="10452839" h="14060378">
                <a:moveTo>
                  <a:pt x="0" y="0"/>
                </a:moveTo>
                <a:lnTo>
                  <a:pt x="10452839" y="0"/>
                </a:lnTo>
                <a:lnTo>
                  <a:pt x="10452839" y="14060377"/>
                </a:lnTo>
                <a:lnTo>
                  <a:pt x="0" y="140603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3745" t="-9240" r="-77484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3406655" y="-165839"/>
            <a:ext cx="17468991" cy="10983628"/>
          </a:xfrm>
          <a:custGeom>
            <a:avLst/>
            <a:gdLst/>
            <a:ahLst/>
            <a:cxnLst/>
            <a:rect l="l" t="t" r="r" b="b"/>
            <a:pathLst>
              <a:path w="17468991" h="10983628">
                <a:moveTo>
                  <a:pt x="0" y="0"/>
                </a:moveTo>
                <a:lnTo>
                  <a:pt x="17468991" y="0"/>
                </a:lnTo>
                <a:lnTo>
                  <a:pt x="17468991" y="10983628"/>
                </a:lnTo>
                <a:lnTo>
                  <a:pt x="0" y="109836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TextBox 6"/>
          <p:cNvSpPr txBox="1"/>
          <p:nvPr/>
        </p:nvSpPr>
        <p:spPr>
          <a:xfrm>
            <a:off x="1767052" y="4720344"/>
            <a:ext cx="8203268" cy="313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000"/>
              </a:lnSpc>
            </a:pPr>
            <a:r>
              <a:rPr lang="en-US" sz="12000" b="1">
                <a:solidFill>
                  <a:srgbClr val="121111"/>
                </a:solidFill>
                <a:latin typeface="Libre Franklin Heavy"/>
                <a:ea typeface="Libre Franklin Heavy"/>
                <a:cs typeface="Libre Franklin Heavy"/>
                <a:sym typeface="Libre Franklin Heavy"/>
              </a:rPr>
              <a:t>Literature</a:t>
            </a:r>
          </a:p>
          <a:p>
            <a:pPr marL="0" lvl="0" indent="0" algn="l">
              <a:lnSpc>
                <a:spcPts val="12000"/>
              </a:lnSpc>
            </a:pPr>
            <a:r>
              <a:rPr lang="en-US" sz="12000" b="1">
                <a:solidFill>
                  <a:srgbClr val="121111"/>
                </a:solidFill>
                <a:latin typeface="Libre Franklin Heavy"/>
                <a:ea typeface="Libre Franklin Heavy"/>
                <a:cs typeface="Libre Franklin Heavy"/>
                <a:sym typeface="Libre Franklin Heavy"/>
              </a:rPr>
              <a:t>Review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139238" y="5290574"/>
            <a:ext cx="952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endParaRPr/>
          </a:p>
        </p:txBody>
      </p:sp>
      <p:sp>
        <p:nvSpPr>
          <p:cNvPr id="8" name="AutoShape 8"/>
          <p:cNvSpPr/>
          <p:nvPr/>
        </p:nvSpPr>
        <p:spPr>
          <a:xfrm>
            <a:off x="1767052" y="8440774"/>
            <a:ext cx="4795675" cy="0"/>
          </a:xfrm>
          <a:prstGeom prst="line">
            <a:avLst/>
          </a:prstGeom>
          <a:ln w="76200" cap="flat">
            <a:solidFill>
              <a:srgbClr val="121111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160854" y="-4326693"/>
            <a:ext cx="10452839" cy="18774547"/>
          </a:xfrm>
          <a:custGeom>
            <a:avLst/>
            <a:gdLst/>
            <a:ahLst/>
            <a:cxnLst/>
            <a:rect l="l" t="t" r="r" b="b"/>
            <a:pathLst>
              <a:path w="10452839" h="18774547">
                <a:moveTo>
                  <a:pt x="0" y="0"/>
                </a:moveTo>
                <a:lnTo>
                  <a:pt x="10452839" y="0"/>
                </a:lnTo>
                <a:lnTo>
                  <a:pt x="10452839" y="18774547"/>
                </a:lnTo>
                <a:lnTo>
                  <a:pt x="0" y="187745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8587" t="-9240" r="-12022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406655" y="-165839"/>
            <a:ext cx="16766041" cy="10983628"/>
          </a:xfrm>
          <a:custGeom>
            <a:avLst/>
            <a:gdLst/>
            <a:ahLst/>
            <a:cxnLst/>
            <a:rect l="l" t="t" r="r" b="b"/>
            <a:pathLst>
              <a:path w="16766041" h="10983628">
                <a:moveTo>
                  <a:pt x="0" y="0"/>
                </a:moveTo>
                <a:lnTo>
                  <a:pt x="16766041" y="0"/>
                </a:lnTo>
                <a:lnTo>
                  <a:pt x="16766041" y="10983628"/>
                </a:lnTo>
                <a:lnTo>
                  <a:pt x="0" y="109836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4192"/>
            </a:stretch>
          </a:blipFill>
          <a:ln cap="sq">
            <a:noFill/>
            <a:prstDash val="solid"/>
            <a:miter/>
          </a:ln>
        </p:spPr>
      </p:sp>
      <p:sp>
        <p:nvSpPr>
          <p:cNvPr id="5" name="TextBox 5"/>
          <p:cNvSpPr txBox="1"/>
          <p:nvPr/>
        </p:nvSpPr>
        <p:spPr>
          <a:xfrm>
            <a:off x="9139238" y="5290574"/>
            <a:ext cx="952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605294-648C-842E-1EFB-C717D6802E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3" y="-82920"/>
            <a:ext cx="18774547" cy="102870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91294" y="1151230"/>
            <a:ext cx="10034145" cy="114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 b="1">
                <a:solidFill>
                  <a:srgbClr val="FFFEFE"/>
                </a:solidFill>
                <a:latin typeface="Libre Franklin Bold"/>
                <a:ea typeface="Libre Franklin Bold"/>
                <a:cs typeface="Libre Franklin Bold"/>
                <a:sym typeface="Libre Franklin Bold"/>
              </a:rPr>
              <a:t>Methodology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316600" y="2604941"/>
            <a:ext cx="12961512" cy="691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ED78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Data Collection</a:t>
            </a: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– Gather video datasets from combat simulations or real-world scenarios.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ED78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Preprocessing</a:t>
            </a: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– Enhance frames by denoising, resizing, and normalizing for efficient processing.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ED78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Object Detection</a:t>
            </a: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– Utilize YOLO for real-time detection of objects and persons in combat zones.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ED78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Tracking Mechanism</a:t>
            </a: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– Implement Kalman filtering to predict and track object movement.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ED78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Optimization</a:t>
            </a: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– Fine-tune the model for accuracy, robustness, and real-time performance.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ED78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Evaluation </a:t>
            </a: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– Measure tracking accuracy, speed, and efficiency using benchmark metrics.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FFFEF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-9977409" y="783369"/>
            <a:ext cx="11368703" cy="13061469"/>
          </a:xfrm>
          <a:custGeom>
            <a:avLst/>
            <a:gdLst/>
            <a:ahLst/>
            <a:cxnLst/>
            <a:rect l="l" t="t" r="r" b="b"/>
            <a:pathLst>
              <a:path w="11368703" h="13061469">
                <a:moveTo>
                  <a:pt x="0" y="0"/>
                </a:moveTo>
                <a:lnTo>
                  <a:pt x="11368703" y="0"/>
                </a:lnTo>
                <a:lnTo>
                  <a:pt x="11368703" y="13061470"/>
                </a:lnTo>
                <a:lnTo>
                  <a:pt x="0" y="130614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5400000" flipH="1">
            <a:off x="5767958" y="-6951219"/>
            <a:ext cx="19058409" cy="10253972"/>
          </a:xfrm>
          <a:custGeom>
            <a:avLst/>
            <a:gdLst/>
            <a:ahLst/>
            <a:cxnLst/>
            <a:rect l="l" t="t" r="r" b="b"/>
            <a:pathLst>
              <a:path w="19058409" h="10253972">
                <a:moveTo>
                  <a:pt x="19058409" y="0"/>
                </a:moveTo>
                <a:lnTo>
                  <a:pt x="0" y="0"/>
                </a:lnTo>
                <a:lnTo>
                  <a:pt x="0" y="10253972"/>
                </a:lnTo>
                <a:lnTo>
                  <a:pt x="19058409" y="10253972"/>
                </a:lnTo>
                <a:lnTo>
                  <a:pt x="19058409" y="0"/>
                </a:lnTo>
                <a:close/>
              </a:path>
            </a:pathLst>
          </a:custGeom>
          <a:blipFill>
            <a:blip r:embed="rId4"/>
            <a:stretch>
              <a:fillRect b="-3451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278113" y="783369"/>
            <a:ext cx="5356417" cy="5307722"/>
          </a:xfrm>
          <a:custGeom>
            <a:avLst/>
            <a:gdLst/>
            <a:ahLst/>
            <a:cxnLst/>
            <a:rect l="l" t="t" r="r" b="b"/>
            <a:pathLst>
              <a:path w="5356417" h="5307722">
                <a:moveTo>
                  <a:pt x="0" y="0"/>
                </a:moveTo>
                <a:lnTo>
                  <a:pt x="5356417" y="0"/>
                </a:lnTo>
                <a:lnTo>
                  <a:pt x="5356417" y="5307722"/>
                </a:lnTo>
                <a:lnTo>
                  <a:pt x="0" y="53077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91294" y="1151230"/>
            <a:ext cx="10034145" cy="114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 b="1">
                <a:solidFill>
                  <a:srgbClr val="FFFEFE"/>
                </a:solidFill>
                <a:latin typeface="Libre Franklin Bold"/>
                <a:ea typeface="Libre Franklin Bold"/>
                <a:cs typeface="Libre Franklin Bold"/>
                <a:sym typeface="Libre Franklin Bold"/>
              </a:rPr>
              <a:t>Datasets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316600" y="2604941"/>
            <a:ext cx="12961512" cy="5848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ED78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VisDrone Dataset</a:t>
            </a: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– Aerial surveillance videos with objects like vehicles, pedestrians, and military equipment.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ED78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UAVDT (Unmanned Aerial Vehicle Detection and Tracking) </a:t>
            </a: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– Contains drone-captured videos for object detection and tracking.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ED78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MOT Challenge (Multiple Object Tracking)</a:t>
            </a: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– Benchmark dataset for person and vehicle tracking in real-world environments.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ED78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DOTA (Dataset for Object Detection in Aerial Images)</a:t>
            </a: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– High-resolution images with annotated combat-related objects.</a:t>
            </a:r>
          </a:p>
          <a:p>
            <a:pPr marL="647702" lvl="1" indent="-323851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ED78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KITTI Dataset</a:t>
            </a:r>
            <a:r>
              <a:rPr lang="en-US" sz="3000">
                <a:solidFill>
                  <a:srgbClr val="FFFEFE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– Useful for autonomous tracking of vehicles and pedestrians in dynamic environments.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FFFEF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-9977409" y="783369"/>
            <a:ext cx="11368703" cy="13061469"/>
          </a:xfrm>
          <a:custGeom>
            <a:avLst/>
            <a:gdLst/>
            <a:ahLst/>
            <a:cxnLst/>
            <a:rect l="l" t="t" r="r" b="b"/>
            <a:pathLst>
              <a:path w="11368703" h="13061469">
                <a:moveTo>
                  <a:pt x="0" y="0"/>
                </a:moveTo>
                <a:lnTo>
                  <a:pt x="11368703" y="0"/>
                </a:lnTo>
                <a:lnTo>
                  <a:pt x="11368703" y="13061470"/>
                </a:lnTo>
                <a:lnTo>
                  <a:pt x="0" y="130614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5400000" flipH="1">
            <a:off x="5748908" y="-6951219"/>
            <a:ext cx="19058409" cy="10253972"/>
          </a:xfrm>
          <a:custGeom>
            <a:avLst/>
            <a:gdLst/>
            <a:ahLst/>
            <a:cxnLst/>
            <a:rect l="l" t="t" r="r" b="b"/>
            <a:pathLst>
              <a:path w="19058409" h="10253972">
                <a:moveTo>
                  <a:pt x="19058409" y="0"/>
                </a:moveTo>
                <a:lnTo>
                  <a:pt x="0" y="0"/>
                </a:lnTo>
                <a:lnTo>
                  <a:pt x="0" y="10253972"/>
                </a:lnTo>
                <a:lnTo>
                  <a:pt x="19058409" y="10253972"/>
                </a:lnTo>
                <a:lnTo>
                  <a:pt x="19058409" y="0"/>
                </a:lnTo>
                <a:close/>
              </a:path>
            </a:pathLst>
          </a:custGeom>
          <a:blipFill>
            <a:blip r:embed="rId4"/>
            <a:stretch>
              <a:fillRect b="-3451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278113" y="783369"/>
            <a:ext cx="5356417" cy="5307722"/>
          </a:xfrm>
          <a:custGeom>
            <a:avLst/>
            <a:gdLst/>
            <a:ahLst/>
            <a:cxnLst/>
            <a:rect l="l" t="t" r="r" b="b"/>
            <a:pathLst>
              <a:path w="5356417" h="5307722">
                <a:moveTo>
                  <a:pt x="0" y="0"/>
                </a:moveTo>
                <a:lnTo>
                  <a:pt x="5356417" y="0"/>
                </a:lnTo>
                <a:lnTo>
                  <a:pt x="5356417" y="5307722"/>
                </a:lnTo>
                <a:lnTo>
                  <a:pt x="0" y="53077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1007</Words>
  <Application>Microsoft Office PowerPoint</Application>
  <PresentationFormat>Custom</PresentationFormat>
  <Paragraphs>104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9" baseType="lpstr">
      <vt:lpstr>Libre Franklin Heavy</vt:lpstr>
      <vt:lpstr>Libre Franklin Semi-Bold</vt:lpstr>
      <vt:lpstr>Playfair Display Bold</vt:lpstr>
      <vt:lpstr>Playfair Display Medium</vt:lpstr>
      <vt:lpstr>Libre Franklin Medium</vt:lpstr>
      <vt:lpstr>Playfair Display Heavy</vt:lpstr>
      <vt:lpstr>Playfair Display</vt:lpstr>
      <vt:lpstr>Libre Franklin Bold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eoc and mat 1st rev</dc:title>
  <cp:lastModifiedBy>pranavthirupathi636@gmail.com</cp:lastModifiedBy>
  <cp:revision>2</cp:revision>
  <dcterms:created xsi:type="dcterms:W3CDTF">2006-08-16T00:00:00Z</dcterms:created>
  <dcterms:modified xsi:type="dcterms:W3CDTF">2025-02-04T17:58:23Z</dcterms:modified>
  <dc:identifier>DAGdlusBxXc</dc:identifier>
</cp:coreProperties>
</file>

<file path=docProps/thumbnail.jpeg>
</file>